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94" r:id="rId2"/>
    <p:sldId id="295" r:id="rId3"/>
    <p:sldId id="272" r:id="rId4"/>
    <p:sldId id="260" r:id="rId5"/>
    <p:sldId id="261" r:id="rId6"/>
    <p:sldId id="270" r:id="rId7"/>
    <p:sldId id="284" r:id="rId8"/>
    <p:sldId id="273" r:id="rId9"/>
    <p:sldId id="285" r:id="rId10"/>
    <p:sldId id="286" r:id="rId11"/>
    <p:sldId id="291" r:id="rId12"/>
    <p:sldId id="263" r:id="rId13"/>
    <p:sldId id="275" r:id="rId14"/>
    <p:sldId id="287" r:id="rId15"/>
    <p:sldId id="283" r:id="rId16"/>
    <p:sldId id="290" r:id="rId17"/>
    <p:sldId id="265" r:id="rId18"/>
    <p:sldId id="280" r:id="rId19"/>
    <p:sldId id="281" r:id="rId20"/>
    <p:sldId id="269" r:id="rId21"/>
  </p:sldIdLst>
  <p:sldSz cx="109728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151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89" d="100"/>
          <a:sy n="89" d="100"/>
        </p:scale>
        <p:origin x="-336" y="354"/>
      </p:cViewPr>
      <p:guideLst>
        <p:guide orient="horz" pos="2160"/>
        <p:guide pos="3456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7835EA-E94C-475F-B01A-F454FDDE7AD6}" type="datetimeFigureOut">
              <a:rPr lang="en-US" smtClean="0"/>
              <a:pPr/>
              <a:t>1/24/2021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2C17A6-7815-4573-8E25-791CF84AD51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8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48679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AA2BC8-806A-4D74-B660-FBD7DAF85480}" type="datetimeFigureOut">
              <a:rPr lang="en-US" smtClean="0"/>
              <a:pPr/>
              <a:t>1/24/2021</a:t>
            </a:fld>
            <a:endParaRPr lang="en-US"/>
          </a:p>
        </p:txBody>
      </p:sp>
      <p:sp>
        <p:nvSpPr>
          <p:cNvPr id="1048680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1048681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82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48683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7DDFF8-DBC7-494A-A417-7BA8A7D202B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40081" y="1371600"/>
            <a:ext cx="9421977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40080" y="3228536"/>
            <a:ext cx="9425635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5B4A-4FA4-4D14-B385-6B60CA563089}" type="datetimeFigureOut">
              <a:rPr lang="en-US" smtClean="0"/>
              <a:pPr/>
              <a:t>1/24/2021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03D85-5C2A-4F22-98BD-F24F23A461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5B4A-4FA4-4D14-B385-6B60CA563089}" type="datetimeFigureOut">
              <a:rPr lang="en-US" smtClean="0"/>
              <a:pPr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03D85-5C2A-4F22-98BD-F24F23A461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55280" y="914402"/>
            <a:ext cx="246888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8640" y="914402"/>
            <a:ext cx="722376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5B4A-4FA4-4D14-B385-6B60CA563089}" type="datetimeFigureOut">
              <a:rPr lang="en-US" smtClean="0"/>
              <a:pPr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03D85-5C2A-4F22-98BD-F24F23A461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5B4A-4FA4-4D14-B385-6B60CA563089}" type="datetimeFigureOut">
              <a:rPr lang="en-US" smtClean="0"/>
              <a:pPr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03D85-5C2A-4F22-98BD-F24F23A461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6423" y="1316736"/>
            <a:ext cx="932688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6423" y="2704664"/>
            <a:ext cx="932688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5B4A-4FA4-4D14-B385-6B60CA563089}" type="datetimeFigureOut">
              <a:rPr lang="en-US" smtClean="0"/>
              <a:pPr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03D85-5C2A-4F22-98BD-F24F23A461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704088"/>
            <a:ext cx="987552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0" y="1920085"/>
            <a:ext cx="484632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7840" y="1920085"/>
            <a:ext cx="484632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5B4A-4FA4-4D14-B385-6B60CA563089}" type="datetimeFigureOut">
              <a:rPr lang="en-US" smtClean="0"/>
              <a:pPr/>
              <a:t>1/24/2021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03D85-5C2A-4F22-98BD-F24F23A461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704088"/>
            <a:ext cx="987552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855248"/>
            <a:ext cx="4848225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574031" y="1859759"/>
            <a:ext cx="4850130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48640" y="2514600"/>
            <a:ext cx="484822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4031" y="2514600"/>
            <a:ext cx="4850130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5B4A-4FA4-4D14-B385-6B60CA563089}" type="datetimeFigureOut">
              <a:rPr lang="en-US" smtClean="0"/>
              <a:pPr/>
              <a:t>1/24/2021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03D85-5C2A-4F22-98BD-F24F23A461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704088"/>
            <a:ext cx="996696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5B4A-4FA4-4D14-B385-6B60CA563089}" type="datetimeFigureOut">
              <a:rPr lang="en-US" smtClean="0"/>
              <a:pPr/>
              <a:t>1/24/2021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03D85-5C2A-4F22-98BD-F24F23A461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228600" y="6519446"/>
            <a:ext cx="10021911" cy="33855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InflateBottom">
              <a:avLst/>
            </a:prstTxWarp>
            <a:spAutoFit/>
            <a:scene3d>
              <a:camera prst="perspectiveRelaxedModerately"/>
              <a:lightRig rig="threePt" dir="t"/>
            </a:scene3d>
          </a:bodyPr>
          <a:lstStyle/>
          <a:p>
            <a:pPr algn="ctr"/>
            <a:r>
              <a:rPr lang="en-US" sz="16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ABDUL BARI, ASST.</a:t>
            </a:r>
            <a:r>
              <a:rPr lang="en-US" sz="1600" b="1" cap="none" spc="50" baseline="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TEACHER (PHT) MUNDUMALA GOVT. HIGH SCHOOL, TANORE, RAJSHAHI.</a:t>
            </a:r>
            <a:endParaRPr lang="en-GB" sz="16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14352"/>
            <a:ext cx="329184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22960" y="1676400"/>
            <a:ext cx="329184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290060" y="1676400"/>
            <a:ext cx="6134101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5B4A-4FA4-4D14-B385-6B60CA563089}" type="datetimeFigureOut">
              <a:rPr lang="en-US" smtClean="0"/>
              <a:pPr/>
              <a:t>1/24/2021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03D85-5C2A-4F22-98BD-F24F23A461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798904" y="1108077"/>
            <a:ext cx="630936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9604961" y="5359769"/>
            <a:ext cx="186537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1176998"/>
            <a:ext cx="2655417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0" y="2828785"/>
            <a:ext cx="265176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5B4A-4FA4-4D14-B385-6B60CA563089}" type="datetimeFigureOut">
              <a:rPr lang="en-US" smtClean="0"/>
              <a:pPr/>
              <a:t>1/24/2021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692640" y="6356352"/>
            <a:ext cx="731520" cy="365125"/>
          </a:xfrm>
        </p:spPr>
        <p:txBody>
          <a:bodyPr/>
          <a:lstStyle/>
          <a:p>
            <a:fld id="{49903D85-5C2A-4F22-98BD-F24F23A461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182952" y="1199517"/>
            <a:ext cx="5541264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1431" y="5816600"/>
            <a:ext cx="1099566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257801" y="6219827"/>
            <a:ext cx="5715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1431" y="-7144"/>
            <a:ext cx="1099566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257801" y="-7144"/>
            <a:ext cx="5715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548640" y="704088"/>
            <a:ext cx="987552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548640" y="1935480"/>
            <a:ext cx="987552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548640" y="6356352"/>
            <a:ext cx="256032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E195B4A-4FA4-4D14-B385-6B60CA563089}" type="datetimeFigureOut">
              <a:rPr lang="en-US" smtClean="0"/>
              <a:pPr/>
              <a:t>1/24/2021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200400" y="6356352"/>
            <a:ext cx="402336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9509760" y="6356352"/>
            <a:ext cx="914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9903D85-5C2A-4F22-98BD-F24F23A461E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22820" y="202408"/>
            <a:ext cx="11016657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>
            <a:extLst>
              <a:ext uri="{FF2B5EF4-FFF2-40B4-BE49-F238E27FC236}">
                <a16:creationId xmlns:a16="http://schemas.microsoft.com/office/drawing/2014/main" xmlns="" id="{4E4197C3-A5F6-3E47-A22C-26B75C0D43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04693" y="1321391"/>
            <a:ext cx="8618191" cy="5257789"/>
          </a:xfrm>
          <a:prstGeom prst="rect">
            <a:avLst/>
          </a:prstGeom>
        </p:spPr>
      </p:pic>
      <p:pic>
        <p:nvPicPr>
          <p:cNvPr id="2" name="Picture 4">
            <a:extLst>
              <a:ext uri="{FF2B5EF4-FFF2-40B4-BE49-F238E27FC236}">
                <a16:creationId xmlns:a16="http://schemas.microsoft.com/office/drawing/2014/main" xmlns="" id="{A3E880CF-49F7-454A-A4E2-8CCB4DAAF5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04696" y="1321386"/>
            <a:ext cx="8734909" cy="553661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E223CED-CEFD-4749-B7AF-18ADCFE35DB3}"/>
              </a:ext>
            </a:extLst>
          </p:cNvPr>
          <p:cNvSpPr txBox="1"/>
          <p:nvPr/>
        </p:nvSpPr>
        <p:spPr>
          <a:xfrm>
            <a:off x="4320539" y="259562"/>
            <a:ext cx="31776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600" dirty="0"/>
              <a:t> </a:t>
            </a:r>
            <a:r>
              <a:rPr lang="en-GB" sz="5400" b="1" dirty="0" err="1">
                <a:solidFill>
                  <a:srgbClr val="00B050"/>
                </a:solidFill>
              </a:rPr>
              <a:t>স্বাগতম</a:t>
            </a:r>
            <a:endParaRPr lang="en-US" sz="5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35445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1"/>
          <p:cNvSpPr/>
          <p:nvPr/>
        </p:nvSpPr>
        <p:spPr>
          <a:xfrm>
            <a:off x="0" y="609600"/>
            <a:ext cx="9753600" cy="5867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dirty="0" smtClean="0">
                <a:latin typeface="NikoshBAN" pitchFamily="2" charset="0"/>
                <a:cs typeface="NikoshBAN" pitchFamily="2" charset="0"/>
              </a:rPr>
              <a:t>পাঠ </a:t>
            </a:r>
            <a:endParaRPr lang="en-US" sz="9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96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9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304800"/>
            <a:ext cx="9525000" cy="6172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GB" sz="2400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আম</a:t>
            </a:r>
            <a:r>
              <a:rPr lang="en-GB" sz="2400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আঁটির</a:t>
            </a:r>
            <a:r>
              <a:rPr lang="en-GB" sz="2400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GB" sz="2400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ভেঁপু</a:t>
            </a:r>
            <a:r>
              <a:rPr lang="en-GB" sz="2400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শীর্ষক</a:t>
            </a:r>
            <a:r>
              <a:rPr lang="en-GB" sz="2400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গল্পটি</a:t>
            </a:r>
            <a:r>
              <a:rPr lang="en-GB" sz="2400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বিভূতিভূষণ</a:t>
            </a:r>
            <a:r>
              <a:rPr lang="en-GB" sz="2400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বন্দ্যোপাধ্যায়</a:t>
            </a:r>
            <a:r>
              <a:rPr lang="en-GB" sz="2400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পথের</a:t>
            </a:r>
            <a:r>
              <a:rPr lang="en-GB" sz="2400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পাঁচালি</a:t>
            </a:r>
            <a:r>
              <a:rPr lang="en-GB" sz="2400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উপন্যাস</a:t>
            </a:r>
            <a:r>
              <a:rPr lang="en-GB" sz="2400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GB" sz="2400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সংগ্রহ</a:t>
            </a:r>
            <a:r>
              <a:rPr lang="en-GB" sz="2400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GB" sz="2400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GB" sz="2400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GB" sz="2400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গ্রামীণ</a:t>
            </a:r>
            <a:r>
              <a:rPr lang="en-GB" sz="2400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জিবনের</a:t>
            </a:r>
            <a:r>
              <a:rPr lang="en-GB" sz="2400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প্রকৃতিঘনিষ্ঠ</a:t>
            </a:r>
            <a:r>
              <a:rPr lang="en-GB" sz="2400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দুই</a:t>
            </a:r>
            <a:r>
              <a:rPr lang="en-GB" sz="2400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ভাই-বোনের</a:t>
            </a:r>
            <a:r>
              <a:rPr lang="en-GB" sz="2400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আনন্দিত</a:t>
            </a:r>
            <a:r>
              <a:rPr lang="en-GB" sz="2400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GB" sz="2400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জীবনের</a:t>
            </a:r>
            <a:r>
              <a:rPr lang="en-GB" sz="2400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আখ্যান</a:t>
            </a:r>
            <a:r>
              <a:rPr lang="en-GB" sz="2400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GB" sz="2400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নিয়ে</a:t>
            </a:r>
            <a:r>
              <a:rPr lang="en-GB" sz="2400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গল্পটি</a:t>
            </a:r>
            <a:r>
              <a:rPr lang="en-GB" sz="2400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রচিত</a:t>
            </a:r>
            <a:r>
              <a:rPr lang="en-GB" sz="2400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GB" sz="2400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GB" sz="2400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অপু</a:t>
            </a:r>
            <a:r>
              <a:rPr lang="en-GB" sz="2400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GB" sz="2400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দুর্গা</a:t>
            </a:r>
            <a:r>
              <a:rPr lang="en-GB" sz="2400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GB" sz="2400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হতদরিদ্র</a:t>
            </a:r>
            <a:r>
              <a:rPr lang="en-GB" sz="2400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পরিবারের</a:t>
            </a:r>
            <a:r>
              <a:rPr lang="en-GB" sz="2400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শিশু</a:t>
            </a:r>
            <a:r>
              <a:rPr lang="en-GB" sz="2400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GB" sz="2400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কিন্তু</a:t>
            </a:r>
            <a:r>
              <a:rPr lang="en-GB" sz="2400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তাদের</a:t>
            </a:r>
            <a:r>
              <a:rPr lang="en-GB" sz="2400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শৈশবের</a:t>
            </a:r>
            <a:r>
              <a:rPr lang="en-GB" sz="2400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দারিদ্রের</a:t>
            </a:r>
            <a:r>
              <a:rPr lang="en-GB" sz="2400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সেই</a:t>
            </a:r>
            <a:r>
              <a:rPr lang="en-GB" sz="2400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কষ্ট</a:t>
            </a:r>
            <a:r>
              <a:rPr lang="en-GB" sz="2400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GB" sz="2400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হয়ে</a:t>
            </a:r>
            <a:r>
              <a:rPr lang="en-GB" sz="2400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উঠেনি</a:t>
            </a:r>
            <a:r>
              <a:rPr lang="en-GB" sz="2400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GB" sz="2400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উপরন্ত</a:t>
            </a:r>
            <a:r>
              <a:rPr lang="en-GB" sz="2400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GB" sz="2400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গ্রামীণ</a:t>
            </a:r>
            <a:r>
              <a:rPr lang="en-GB" sz="2400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GB" sz="2400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ফলফলাদি</a:t>
            </a:r>
            <a:r>
              <a:rPr lang="en-GB" sz="2400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খাওয়ার</a:t>
            </a:r>
            <a:r>
              <a:rPr lang="en-GB" sz="2400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আনন্দ</a:t>
            </a:r>
            <a:r>
              <a:rPr lang="en-GB" sz="2400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GB" sz="2400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বিচিত্র</a:t>
            </a:r>
            <a:r>
              <a:rPr lang="en-GB" sz="2400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বিস্ময়</a:t>
            </a:r>
            <a:r>
              <a:rPr lang="en-GB" sz="2400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GB" sz="2400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কৌতুহুল</a:t>
            </a:r>
            <a:r>
              <a:rPr lang="en-GB" sz="2400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গল্পটিকে</a:t>
            </a:r>
            <a:r>
              <a:rPr lang="en-GB" sz="2400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GB" sz="2400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সেই</a:t>
            </a:r>
            <a:r>
              <a:rPr lang="en-GB" sz="2400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শৈববকেই</a:t>
            </a:r>
            <a:r>
              <a:rPr lang="en-GB" sz="2400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যেন</a:t>
            </a:r>
            <a:r>
              <a:rPr lang="en-GB" sz="2400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GB" sz="2400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মনে</a:t>
            </a:r>
            <a:r>
              <a:rPr lang="en-GB" sz="2400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করিয়ে</a:t>
            </a:r>
            <a:r>
              <a:rPr lang="en-GB" sz="2400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দেই</a:t>
            </a:r>
            <a:r>
              <a:rPr lang="en-GB" sz="2400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GB" sz="2400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GB" sz="2400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গল্পের</a:t>
            </a:r>
            <a:r>
              <a:rPr lang="en-GB" sz="2400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সর্বজয়া</a:t>
            </a:r>
            <a:r>
              <a:rPr lang="en-GB" sz="2400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পল্লি</a:t>
            </a:r>
            <a:r>
              <a:rPr lang="en-GB" sz="2400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মায়ের</a:t>
            </a:r>
            <a:r>
              <a:rPr lang="en-GB" sz="2400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শাশ্বত</a:t>
            </a:r>
            <a:r>
              <a:rPr lang="en-GB" sz="2400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চরিত্র</a:t>
            </a:r>
            <a:r>
              <a:rPr lang="en-GB" sz="2400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GB" sz="2400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হয়ে</a:t>
            </a:r>
            <a:r>
              <a:rPr lang="en-GB" sz="2400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উঠেছে</a:t>
            </a:r>
            <a:r>
              <a:rPr lang="en-GB" sz="2400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। </a:t>
            </a:r>
            <a:endParaRPr lang="en-GB" sz="2400" dirty="0">
              <a:solidFill>
                <a:schemeClr val="bg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wn Arrow 2"/>
          <p:cNvSpPr/>
          <p:nvPr/>
        </p:nvSpPr>
        <p:spPr>
          <a:xfrm>
            <a:off x="533400" y="609600"/>
            <a:ext cx="9067800" cy="5867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dirty="0" smtClean="0">
                <a:latin typeface="NikoshBAN" pitchFamily="2" charset="0"/>
                <a:cs typeface="NikoshBAN" pitchFamily="2" charset="0"/>
              </a:rPr>
              <a:t>পাঠ বিশ্লেষণ</a:t>
            </a:r>
            <a:endParaRPr lang="en-US" sz="9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74320" y="152400"/>
            <a:ext cx="7193280" cy="6858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বাক্সের সমূদয় সম্পত্তি-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74320" y="914400"/>
            <a:ext cx="719328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খান কতক খাপরার কুচি-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274320" y="1676400"/>
            <a:ext cx="719328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সেটির সম্বন্ধে কৌতুহুল হইয়া- 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274320" y="2438400"/>
            <a:ext cx="7193280" cy="6858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পিজরাপোলের আসামির ন্যায়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274320" y="3962400"/>
            <a:ext cx="719328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আমের কুসি জারাবো-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274320" y="4700750"/>
            <a:ext cx="7193280" cy="6858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তেলের ভাঁড় ছুঁলে মা মারবে যে ? আমার কাপড় যে বাসি ?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274320" y="5410200"/>
            <a:ext cx="719328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– তুই অতগুলো খাবি দিদি?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274320" y="6172200"/>
            <a:ext cx="7193280" cy="6858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আমি যে নাগাল পাই নে?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274320" y="3200400"/>
            <a:ext cx="7193280" cy="6858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তাহার স্বর একটু সর্ততামিশ্রিত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Down Arrow 24"/>
          <p:cNvSpPr/>
          <p:nvPr/>
        </p:nvSpPr>
        <p:spPr>
          <a:xfrm rot="5400000">
            <a:off x="7353300" y="3086100"/>
            <a:ext cx="4191000" cy="2895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বিশ্লেষণ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2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914400"/>
            <a:ext cx="73914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কারণ চিবাইয়া খাওয়ার আর সময় নাই।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04800" y="1676400"/>
            <a:ext cx="7391400" cy="6858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কুটোগাছটা ভেঙে দু খানা করা নেই, 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04800" y="2438400"/>
            <a:ext cx="73914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কেবল পাড়ায় পাড়ায় টোটো টোকলা সেধে বেড়াচ্ছেন-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04800" y="3200400"/>
            <a:ext cx="7391400" cy="6858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দুর্গার ভ্রুকুটিমিশ্রিত চোখ-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04800" y="3962400"/>
            <a:ext cx="73914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তোমার তো আবার গল্প করে বেড়ানো স্বভাব-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04800" y="4724400"/>
            <a:ext cx="7391400" cy="6858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আজকাল চাষাদের ঘরে লক্ষ্মী বাঁধা-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04800" y="5431220"/>
            <a:ext cx="73914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আগ্রহে সর্বজয়ার কথা বন্ধ হইবার উপক্রম 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04800" y="6172200"/>
            <a:ext cx="7391400" cy="6858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অপর পক্ষ সম্পূর্ণ সজাগ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04800" y="152400"/>
            <a:ext cx="7391400" cy="6858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দুর্গাদের বাড়ির চারিদিকেই জঙ্গল।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Down Arrow 20"/>
          <p:cNvSpPr/>
          <p:nvPr/>
        </p:nvSpPr>
        <p:spPr>
          <a:xfrm rot="5400000">
            <a:off x="7353300" y="3238500"/>
            <a:ext cx="4191000" cy="2895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বিশ্লেষণ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447800" y="762000"/>
            <a:ext cx="7772400" cy="487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আম আঁটির ভেঁপু </a:t>
            </a:r>
          </a:p>
          <a:p>
            <a:pPr algn="ctr"/>
            <a:r>
              <a:rPr lang="en-US" sz="8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গল্পের</a:t>
            </a:r>
            <a:r>
              <a:rPr lang="en-US" sz="8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সারমর্ম</a:t>
            </a:r>
            <a:r>
              <a:rPr lang="en-US" sz="8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609600"/>
            <a:ext cx="9220200" cy="307776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আম-আঁটির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ভেপু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’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গল্পটি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গ্রামীণ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জীবনের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প্রাকৃতিক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সৌন্দর্য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সংস্পর্শে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ভাই-বোনের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জীবনালেখ্য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ভাই-বোনের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একজন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অপু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অন্যজন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দুর্গা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তাদের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শৈশবের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আনন্দ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চিরায়ত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শৈশবের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আনন্দের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প্রতীক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গল্পে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হরিহর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দরিদ্রের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কশাঘাতে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জর্জরিত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স্ত্রী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সর্বজয়া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বাঙ্গালি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পল্লিজননীর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প্রতিনিধি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অপু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দুর্গা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দুরন্ত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শিশু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তারা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প্রকৃতির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নানা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বন্ধুর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মিলেমিশে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হাসি-আনন্দে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মেতে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গ্রামের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ঝোপ-ঝাড়ে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ছোটাছুটি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ফলমূল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সংগ্রহ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খায়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সেগুলোর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খুনসুটি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ফলে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দারিদ্র্যের</a:t>
            </a:r>
            <a:r>
              <a:rPr lang="bn-BD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 কষ্ট –যন্ত্রনা তাদেরকে ঘিরে ধরতে পারেনি। তারা সবুজের ছায়ায় ফুল, ফল, প্রজাপতি, পাখির নির্মল পরিবেশে ঘুরে বেড়ায়। এ কারণে তাদের আনন্দঘন শৈশবকেও ঢেকে দিতে পারেনি অভাবের সর্বগ্রাসী কালো ছায়া। </a:t>
            </a:r>
            <a:endParaRPr lang="en-GB" sz="2000" dirty="0" smtClean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Flowchart: Terminator 2"/>
          <p:cNvSpPr/>
          <p:nvPr/>
        </p:nvSpPr>
        <p:spPr>
          <a:xfrm>
            <a:off x="457200" y="4724400"/>
            <a:ext cx="9875520" cy="1600200"/>
          </a:xfrm>
          <a:prstGeom prst="flowChartTerminator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সর্বজয়া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র কথা বন্ধ হওয়ার উপক্রম হল কেন? বুঝিয়ে লেখ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97157" name="Picture 2" descr="C:\Users\USER\Desktop\NAP BULBUL\2011-05-20-13-54-27-042278300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1600200"/>
            <a:ext cx="7406640" cy="309461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362200" y="609600"/>
            <a:ext cx="541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40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52402"/>
            <a:ext cx="9144000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১. মাতবর ধাঁচের লোকটি হরিহরকে কী মনে করে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?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2400" dirty="0" smtClean="0">
                <a:latin typeface="NikoshBAN" pitchFamily="2" charset="0"/>
                <a:cs typeface="NikoshBAN" pitchFamily="2" charset="0"/>
              </a:rPr>
            </a:b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ক. সাধারণ লোক 		খ. গুণী লোক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3200" dirty="0" smtClean="0">
                <a:latin typeface="NikoshBAN" pitchFamily="2" charset="0"/>
                <a:cs typeface="NikoshBAN" pitchFamily="2" charset="0"/>
              </a:rPr>
            </a:b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গ. গুরুতুল্য লোক 		ঘ. অসহায় লোক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066800" y="2209800"/>
            <a:ext cx="9052560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২. মাতবর ধাঁচের লোকটি কোন গোত্রের ছিল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? </a:t>
            </a:r>
            <a:endParaRPr lang="bn-BD" sz="36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ক. ক্ষত্রিয় খ. কায়স্থ গ. ব্রাহ্মণ  ঘ. </a:t>
            </a:r>
            <a:r>
              <a:rPr lang="en-GB" sz="3600" dirty="0" err="1" smtClean="0">
                <a:latin typeface="NikoshBAN" pitchFamily="2" charset="0"/>
                <a:cs typeface="NikoshBAN" pitchFamily="2" charset="0"/>
              </a:rPr>
              <a:t>সদগোপ</a:t>
            </a:r>
            <a:r>
              <a:rPr lang="en-GB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3886200"/>
            <a:ext cx="9144000" cy="230832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৩. 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‘</a:t>
            </a:r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ছেলেটার কাপড় নেই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’—</a:t>
            </a:r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আম আঁটির ভেঁপু গল্পে 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‘</a:t>
            </a:r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ছেলেটা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’ </a:t>
            </a:r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বলতে কাকে বোঝানো হয়েছে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?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3200" dirty="0" smtClean="0">
                <a:latin typeface="NikoshBAN" pitchFamily="2" charset="0"/>
                <a:cs typeface="NikoshBAN" pitchFamily="2" charset="0"/>
              </a:rPr>
            </a:b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ক. হরিহরকে 	খ. অপুকে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3600" dirty="0" smtClean="0">
                <a:latin typeface="NikoshBAN" pitchFamily="2" charset="0"/>
                <a:cs typeface="NikoshBAN" pitchFamily="2" charset="0"/>
              </a:rPr>
            </a:b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গ. নীলমণিকে 	ঘ. ভুবন মুখুয্যকে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914400" y="1219200"/>
            <a:ext cx="2438400" cy="381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73189" y="2830284"/>
            <a:ext cx="2011680" cy="44631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581400" y="5029200"/>
            <a:ext cx="2362200" cy="5334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31520" y="304800"/>
            <a:ext cx="8961120" cy="156966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৬. আমের গুটি কখন ঝরে পড়ে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?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3200" dirty="0" smtClean="0">
                <a:latin typeface="NikoshBAN" pitchFamily="2" charset="0"/>
                <a:cs typeface="NikoshBAN" pitchFamily="2" charset="0"/>
              </a:rPr>
            </a:b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ক. সোনালি রোদে 		খ. সকালের রোদে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3200" dirty="0" smtClean="0">
                <a:latin typeface="NikoshBAN" pitchFamily="2" charset="0"/>
                <a:cs typeface="NikoshBAN" pitchFamily="2" charset="0"/>
              </a:rPr>
            </a:b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গ. দুপুরের রোদে 		ঘ. বৃষ্টিতে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716280" y="2304871"/>
            <a:ext cx="8961120" cy="15696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৭. দুর্গাদের বাড়ির চারপাশে কী ছিল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?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3200" dirty="0" smtClean="0">
                <a:latin typeface="NikoshBAN" pitchFamily="2" charset="0"/>
                <a:cs typeface="NikoshBAN" pitchFamily="2" charset="0"/>
              </a:rPr>
            </a:b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ক. খেলার মাঠ 		খ. জঙ্গল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3200" dirty="0" smtClean="0">
                <a:latin typeface="NikoshBAN" pitchFamily="2" charset="0"/>
                <a:cs typeface="NikoshBAN" pitchFamily="2" charset="0"/>
              </a:rPr>
            </a:b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গ. পুকুর 			ঘ. ফুলের বাগান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4419600"/>
            <a:ext cx="9052560" cy="18288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gradFill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</a:ln>
        </p:spPr>
        <p:txBody>
          <a:bodyPr wrap="square" rtlCol="0">
            <a:noAutofit/>
          </a:bodyPr>
          <a:lstStyle/>
          <a:p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৮. অপুদের বাড়ির দেয়ালের ফাটলে কী কী গাছ গজিয়েছিল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?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3200" dirty="0" smtClean="0">
                <a:latin typeface="NikoshBAN" pitchFamily="2" charset="0"/>
                <a:cs typeface="NikoshBAN" pitchFamily="2" charset="0"/>
              </a:rPr>
            </a:b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ক. বটগাছ ও বিছুটির গাছ		খ. কালমেঘ ও নিমগাছ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3200" dirty="0" smtClean="0">
                <a:latin typeface="NikoshBAN" pitchFamily="2" charset="0"/>
                <a:cs typeface="NikoshBAN" pitchFamily="2" charset="0"/>
              </a:rPr>
            </a:b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গ. কালমেঘ ও বিছুটির গাছ		ঘ. নলখাগড়া ও কন্টিকারি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762000" y="1371600"/>
            <a:ext cx="2286000" cy="5334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019006" y="2858589"/>
            <a:ext cx="2103120" cy="381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5410200"/>
            <a:ext cx="3505200" cy="5334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/>
          <p:cNvSpPr/>
          <p:nvPr/>
        </p:nvSpPr>
        <p:spPr>
          <a:xfrm>
            <a:off x="3756363" y="4"/>
            <a:ext cx="3577222" cy="151233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bn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1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74323" y="4112196"/>
            <a:ext cx="4615300" cy="2859452"/>
          </a:xfrm>
          <a:prstGeom prst="roundRect">
            <a:avLst>
              <a:gd name="adj" fmla="val 11919"/>
            </a:avLst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5088" tIns="47544" rIns="95088" bIns="47544" rtlCol="0" anchor="ctr"/>
          <a:lstStyle/>
          <a:p>
            <a:pPr algn="ctr"/>
            <a:endParaRPr lang="bn-IN" sz="25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760221" y="4112200"/>
            <a:ext cx="3872954" cy="2262837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5088" tIns="47544" rIns="95088" bIns="47544" rtlCol="0" anchor="ctr"/>
          <a:lstStyle/>
          <a:p>
            <a:endParaRPr lang="bn-IN" sz="29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10730033" y="5994793"/>
            <a:ext cx="0" cy="37032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5049" y="1078393"/>
            <a:ext cx="1908127" cy="2496953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  <a:softEdge rad="112500"/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relaxedInset"/>
            <a:contourClr>
              <a:srgbClr val="FFFFFF"/>
            </a:contourClr>
          </a:sp3d>
        </p:spPr>
      </p:pic>
      <p:sp>
        <p:nvSpPr>
          <p:cNvPr id="16" name="Rectangle 15"/>
          <p:cNvSpPr/>
          <p:nvPr/>
        </p:nvSpPr>
        <p:spPr>
          <a:xfrm>
            <a:off x="24884" y="3904027"/>
            <a:ext cx="5349240" cy="169277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en-GB" sz="3200" b="1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শামীম মোল্যা</a:t>
            </a:r>
            <a:endParaRPr lang="bn-IN" sz="3200" b="1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/>
            <a:r>
              <a:rPr lang="en-GB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প্রভাষক (বাংলা)</a:t>
            </a:r>
          </a:p>
          <a:p>
            <a:pPr lvl="0" algn="ctr"/>
            <a:r>
              <a:rPr lang="en-GB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 ক্রীড়া শিক্ষা প্রতিষ্ঠান (বিকেএসপি)</a:t>
            </a:r>
            <a:endParaRPr lang="bn-IN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/>
            <a:r>
              <a:rPr lang="en-GB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মোবাইলঃ ০১৭৫৬৬৮৬৪১২</a:t>
            </a:r>
            <a:endParaRPr lang="en-US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/>
            <a:r>
              <a:rPr lang="en-US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</a:t>
            </a:r>
            <a:r>
              <a:rPr lang="en-GB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ইমেইলঃ shamimiu1992@gmail.com</a:t>
            </a:r>
            <a:endParaRPr lang="en-US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A1A61D25-AF73-9B4C-B754-FF9EC3E7CDA6}"/>
              </a:ext>
            </a:extLst>
          </p:cNvPr>
          <p:cNvSpPr txBox="1"/>
          <p:nvPr/>
        </p:nvSpPr>
        <p:spPr>
          <a:xfrm>
            <a:off x="5870635" y="3968149"/>
            <a:ext cx="463314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400" b="1" dirty="0" err="1"/>
              <a:t>মাধ্যমিক</a:t>
            </a:r>
            <a:r>
              <a:rPr lang="en-GB" sz="2400" b="1" dirty="0"/>
              <a:t> </a:t>
            </a:r>
            <a:r>
              <a:rPr lang="en-GB" sz="2400" b="1" dirty="0" err="1"/>
              <a:t>বাংলা</a:t>
            </a:r>
            <a:r>
              <a:rPr lang="en-GB" sz="2400" b="1" dirty="0"/>
              <a:t> </a:t>
            </a:r>
            <a:r>
              <a:rPr lang="en-GB" sz="2400" b="1" dirty="0" err="1"/>
              <a:t>সাহিত্য</a:t>
            </a:r>
            <a:endParaRPr lang="en-GB" sz="2400" b="1" dirty="0"/>
          </a:p>
          <a:p>
            <a:pPr algn="l"/>
            <a:r>
              <a:rPr lang="en-GB" sz="1600" dirty="0"/>
              <a:t>              </a:t>
            </a:r>
            <a:r>
              <a:rPr lang="en-GB" dirty="0"/>
              <a:t>    </a:t>
            </a:r>
            <a:r>
              <a:rPr lang="en-GB" dirty="0" err="1"/>
              <a:t>নবম</a:t>
            </a:r>
            <a:r>
              <a:rPr lang="en-GB" dirty="0"/>
              <a:t> ও </a:t>
            </a:r>
            <a:r>
              <a:rPr lang="en-GB" dirty="0" err="1"/>
              <a:t>দশম</a:t>
            </a:r>
            <a:r>
              <a:rPr lang="en-GB" dirty="0"/>
              <a:t> </a:t>
            </a:r>
            <a:r>
              <a:rPr lang="en-GB" dirty="0" err="1"/>
              <a:t>শ্রেণি</a:t>
            </a:r>
            <a:endParaRPr lang="en-GB" dirty="0"/>
          </a:p>
          <a:p>
            <a:pPr algn="l"/>
            <a:r>
              <a:rPr lang="en-GB" dirty="0"/>
              <a:t>                   </a:t>
            </a:r>
            <a:r>
              <a:rPr lang="en-GB" dirty="0" err="1"/>
              <a:t>সময়ঃ</a:t>
            </a:r>
            <a:r>
              <a:rPr lang="en-GB" dirty="0"/>
              <a:t> ৩০ </a:t>
            </a:r>
            <a:r>
              <a:rPr lang="en-GB" dirty="0" err="1"/>
              <a:t>মিনিট</a:t>
            </a:r>
            <a:endParaRPr lang="en-US" dirty="0"/>
          </a:p>
        </p:txBody>
      </p:sp>
      <p:pic>
        <p:nvPicPr>
          <p:cNvPr id="19" name="Picture 18" descr="30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1464" y="1181687"/>
            <a:ext cx="2240984" cy="248998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 advTm="4438">
        <p15:prstTrans prst="curtains"/>
      </p:transition>
    </mc:Choice>
    <mc:Fallback>
      <p:transition spd="slow" advTm="4438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 descr="E:\Pic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972800" cy="6400800"/>
          </a:xfrm>
          <a:prstGeom prst="rect">
            <a:avLst/>
          </a:prstGeom>
          <a:noFill/>
        </p:spPr>
      </p:pic>
      <p:pic>
        <p:nvPicPr>
          <p:cNvPr id="2050" name="Picture 2" descr="E:\Pic\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1800" y="2514600"/>
            <a:ext cx="5257800" cy="1752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DOEL\Desktop\shahsnara\F501P68HH2VZ918.MEDIU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167" t="4762" r="14583" b="11565"/>
          <a:stretch>
            <a:fillRect/>
          </a:stretch>
        </p:blipFill>
        <p:spPr bwMode="auto">
          <a:xfrm>
            <a:off x="533400" y="3733800"/>
            <a:ext cx="4953000" cy="31242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A. Bari\Desktop\A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" y="0"/>
            <a:ext cx="5333998" cy="2971800"/>
          </a:xfrm>
          <a:prstGeom prst="rect">
            <a:avLst/>
          </a:prstGeom>
          <a:noFill/>
        </p:spPr>
      </p:pic>
      <p:pic>
        <p:nvPicPr>
          <p:cNvPr id="1027" name="Picture 3" descr="F:\Presention Picture\Am Ati\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38800" y="0"/>
            <a:ext cx="5215029" cy="35052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685800" y="35052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14400" y="2895600"/>
            <a:ext cx="281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আম বাগান</a:t>
            </a:r>
            <a:endParaRPr lang="en-US" sz="4800" dirty="0"/>
          </a:p>
        </p:txBody>
      </p:sp>
      <p:sp>
        <p:nvSpPr>
          <p:cNvPr id="10" name="TextBox 9"/>
          <p:cNvSpPr txBox="1"/>
          <p:nvPr/>
        </p:nvSpPr>
        <p:spPr>
          <a:xfrm>
            <a:off x="533400" y="6019800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আটির ভিতরের অংশ 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562600" y="3810000"/>
            <a:ext cx="5181600" cy="584775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মেয়েটি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করছে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?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5" name="Rounded Rectangle 2"/>
          <p:cNvSpPr/>
          <p:nvPr/>
        </p:nvSpPr>
        <p:spPr>
          <a:xfrm>
            <a:off x="2514600" y="228599"/>
            <a:ext cx="6019800" cy="1066801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dirty="0" err="1" smtClean="0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6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atin typeface="NikoshBAN" pitchFamily="2" charset="0"/>
                <a:cs typeface="NikoshBAN" pitchFamily="2" charset="0"/>
              </a:rPr>
              <a:t>পাঠঃ</a:t>
            </a:r>
            <a:endParaRPr lang="en-US" sz="66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F:\Presention Picture\Am Ati\aamatirvepur1.gif"/>
          <p:cNvPicPr>
            <a:picLocks noChangeAspect="1" noChangeArrowheads="1"/>
          </p:cNvPicPr>
          <p:nvPr/>
        </p:nvPicPr>
        <p:blipFill>
          <a:blip r:embed="rId2"/>
          <a:srcRect t="7670"/>
          <a:stretch>
            <a:fillRect/>
          </a:stretch>
        </p:blipFill>
        <p:spPr bwMode="auto">
          <a:xfrm>
            <a:off x="2133600" y="1066800"/>
            <a:ext cx="7010400" cy="52578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Oval 1"/>
          <p:cNvSpPr/>
          <p:nvPr/>
        </p:nvSpPr>
        <p:spPr>
          <a:xfrm>
            <a:off x="2133600" y="304800"/>
            <a:ext cx="6583680" cy="12192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ফল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447800"/>
            <a:ext cx="10515600" cy="541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14400" y="1676400"/>
            <a:ext cx="950976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কবি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নতুন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গ্রাম্য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প্রকৃতির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রূপবৈচিত্রের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ধারণা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পাবে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৪। </a:t>
            </a:r>
            <a:r>
              <a:rPr lang="bn-BD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পল্লি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অঞ্চলের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মা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শিশুর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সম্পর্ক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কেমন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৭।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গ্রামীণ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আচার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আচরণ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৮।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শিশুর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বিকাশে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মুক্ত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পরিবেশ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মুক্ত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সাধিনতার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গুরুত্ব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533400" y="533400"/>
          <a:ext cx="10058400" cy="719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0895"/>
                <a:gridCol w="8507505"/>
              </a:tblGrid>
              <a:tr h="440938"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জন্ম</a:t>
                      </a:r>
                      <a:r>
                        <a:rPr lang="bn-BD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109728" marR="10972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বিভূতিভূষণ বন্দ্যোপাধ্যায় ১৮৯৪ সালে </a:t>
                      </a:r>
                      <a:r>
                        <a:rPr lang="en-GB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২৪ পরগনার মুরারিপুর গ্রামে জন্মগ্রহণ করেন। 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109728" marR="10972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</a:tr>
              <a:tr h="440938"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পিতা</a:t>
                      </a:r>
                      <a:r>
                        <a:rPr lang="bn-BD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 ও মাতা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109728" marR="10972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তাঁর পিতার নাম মহানন্দ বন্দ্যোপাধ্যায় </a:t>
                      </a:r>
                      <a:r>
                        <a:rPr lang="en-GB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এবং মাতা মৃণালিনী দেবী। 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109728" marR="10972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0121"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কর্মজীবন 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109728" marR="10972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কর্মজীবনে তিনি হুগলী, কলকাতা ও </a:t>
                      </a:r>
                    </a:p>
                    <a:p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ব্যারাকপুরের বিভিন্ন স্কুলে শিক্ষকতা করেন। শরৎচন্দ্রের পরে তিনি বাংলা কথাসাহিত্যের সবচেয়ে জনপ্রিয় শিল্পী। 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109728" marR="10972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9304"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গ্রাম্যও</a:t>
                      </a:r>
                      <a:r>
                        <a:rPr lang="bn-BD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 প্রকৃতি প্রতি ভালবাসা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109728" marR="10972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প্রাকৃতিক সৌন্দর্য ও গ্রাম বাংলার সাধারণ মানুষের সহজ-সরল জীবন-যাপনের অসাধারণ এক আলেখ্য নির্মাণ করে তিনি বাংলা কথাসাহিত্যে অমর হয়ে আছেন। প্রকৃতি এবং মানুষের জীবনের অভিন্ন সম্পর্কের  চিরায়ত তাৎপর্যে তাঁর কথাসাহিত্য মহিমামণ্ডিত। 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109728" marR="10972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566160" y="2"/>
            <a:ext cx="42976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লেখক পরিচিতি :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04800" y="304800"/>
          <a:ext cx="9982200" cy="749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7620000"/>
              </a:tblGrid>
              <a:tr h="18239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3600" dirty="0" smtClean="0">
                          <a:latin typeface="NikoshBAN" pitchFamily="2" charset="0"/>
                          <a:cs typeface="NikoshBAN" pitchFamily="2" charset="0"/>
                        </a:rPr>
                        <a:t>শিক্ষাজীবন</a:t>
                      </a:r>
                      <a:endParaRPr lang="en-US" sz="36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109728" marR="10972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3600" dirty="0" smtClean="0">
                          <a:latin typeface="NikoshBAN" pitchFamily="2" charset="0"/>
                          <a:cs typeface="NikoshBAN" pitchFamily="2" charset="0"/>
                        </a:rPr>
                        <a:t>স্থানীয় বনগ্রাম স্কুল থেকে ১৯১৪ </a:t>
                      </a:r>
                      <a:r>
                        <a:rPr lang="en-GB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BD" sz="3600" dirty="0" smtClean="0">
                          <a:latin typeface="NikoshBAN" pitchFamily="2" charset="0"/>
                          <a:cs typeface="NikoshBAN" pitchFamily="2" charset="0"/>
                        </a:rPr>
                        <a:t>সালে তিনি ম্যাট্রিাক পাশ করেন </a:t>
                      </a:r>
                      <a:r>
                        <a:rPr lang="en-GB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BD" sz="3600" dirty="0" smtClean="0">
                          <a:latin typeface="NikoshBAN" pitchFamily="2" charset="0"/>
                          <a:cs typeface="NikoshBAN" pitchFamily="2" charset="0"/>
                        </a:rPr>
                        <a:t>এবং কলকাতা রিপন কলেজ </a:t>
                      </a:r>
                      <a:r>
                        <a:rPr lang="en-GB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BD" sz="3600" dirty="0" smtClean="0">
                          <a:latin typeface="NikoshBAN" pitchFamily="2" charset="0"/>
                          <a:cs typeface="NikoshBAN" pitchFamily="2" charset="0"/>
                        </a:rPr>
                        <a:t>থেকে আ.এ. এবং বি.এ. ডিগ্রি লাভ করেন। </a:t>
                      </a:r>
                      <a:endParaRPr lang="en-US" sz="360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109728" marR="10972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39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3600" dirty="0" smtClean="0">
                          <a:latin typeface="NikoshBAN" pitchFamily="2" charset="0"/>
                          <a:cs typeface="NikoshBAN" pitchFamily="2" charset="0"/>
                        </a:rPr>
                        <a:t>উল্লেখযোগ্য উপন্যাস </a:t>
                      </a:r>
                      <a:endParaRPr lang="en-US" sz="36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109728" marR="10972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3600" dirty="0" smtClean="0">
                          <a:latin typeface="NikoshBAN" pitchFamily="2" charset="0"/>
                          <a:cs typeface="NikoshBAN" pitchFamily="2" charset="0"/>
                        </a:rPr>
                        <a:t>বিভূতিভূষণ বন্দ্যোপাধ্যায়ের উল্লেখযোগ্য উপন্যাস হলো :পথের পাঁচালী, অপরাজিত, আরণ্যক, ইছামতি, দৃষ্টিপ্রদীপ। </a:t>
                      </a:r>
                      <a:endParaRPr lang="en-US" sz="360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109728" marR="10972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79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3600" dirty="0" smtClean="0">
                          <a:latin typeface="NikoshBAN" pitchFamily="2" charset="0"/>
                          <a:cs typeface="NikoshBAN" pitchFamily="2" charset="0"/>
                        </a:rPr>
                        <a:t>গল্পগন্থ </a:t>
                      </a:r>
                      <a:r>
                        <a:rPr lang="bn-BD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ও পুরস্কার </a:t>
                      </a:r>
                      <a:r>
                        <a:rPr lang="bn-BD" sz="36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360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109728" marR="10972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3600" dirty="0" smtClean="0">
                          <a:latin typeface="NikoshBAN" pitchFamily="2" charset="0"/>
                          <a:cs typeface="NikoshBAN" pitchFamily="2" charset="0"/>
                        </a:rPr>
                        <a:t>মেঘমল্লার, মৌরীফুল, যাত্রাবদল। ইছামতি উপন্যাসের জন্য তিনি রবীন্দ্র-পুরস্কারে ভূষিত হন। </a:t>
                      </a:r>
                      <a:endParaRPr lang="en-US" sz="360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109728" marR="10972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90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3600" dirty="0" smtClean="0">
                          <a:latin typeface="NikoshBAN" pitchFamily="2" charset="0"/>
                          <a:cs typeface="NikoshBAN" pitchFamily="2" charset="0"/>
                        </a:rPr>
                        <a:t>মৃত্যু</a:t>
                      </a:r>
                      <a:r>
                        <a:rPr lang="bn-BD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360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109728" marR="10972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3600" dirty="0" smtClean="0">
                          <a:latin typeface="NikoshBAN" pitchFamily="2" charset="0"/>
                          <a:cs typeface="NikoshBAN" pitchFamily="2" charset="0"/>
                        </a:rPr>
                        <a:t>১৯৫০ সালের ১লা সেপ্টেম্বর তিনি মৃত্যুবরণ করেন।</a:t>
                      </a:r>
                    </a:p>
                  </a:txBody>
                  <a:tcPr marL="109728" marR="10972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381000"/>
          <a:ext cx="10134600" cy="6281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93745"/>
                <a:gridCol w="6840855"/>
              </a:tblGrid>
              <a:tr h="381000">
                <a:tc>
                  <a:txBody>
                    <a:bodyPr/>
                    <a:lstStyle/>
                    <a:p>
                      <a:r>
                        <a:rPr kumimoji="0" lang="bn-IN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+mn-cs"/>
                        </a:rPr>
                        <a:t>শব্দ</a:t>
                      </a:r>
                      <a:endParaRPr lang="en-US" sz="32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109728" marR="10972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অর্থ</a:t>
                      </a:r>
                      <a:r>
                        <a:rPr lang="en-US" sz="3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</a:t>
                      </a:r>
                      <a:endParaRPr lang="en-US" sz="32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109728" marR="10972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131">
                <a:tc>
                  <a:txBody>
                    <a:bodyPr/>
                    <a:lstStyle/>
                    <a:p>
                      <a:r>
                        <a:rPr lang="as-IN" sz="4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রোয়াক-</a:t>
                      </a:r>
                    </a:p>
                  </a:txBody>
                  <a:tcPr marL="43158" marR="43158" marT="17982" marB="17982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s-IN" sz="4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ঘরের সামনের খোলা </a:t>
                      </a:r>
                      <a:r>
                        <a:rPr lang="en-GB" sz="40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as-IN" sz="4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জায়গা </a:t>
                      </a:r>
                      <a:r>
                        <a:rPr lang="as-IN" sz="4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বা বারান্দা</a:t>
                      </a:r>
                    </a:p>
                  </a:txBody>
                  <a:tcPr marL="43158" marR="43158" marT="17982" marB="17982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131">
                <a:tc>
                  <a:txBody>
                    <a:bodyPr/>
                    <a:lstStyle/>
                    <a:p>
                      <a:r>
                        <a:rPr lang="as-IN" sz="4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চুপড়ি-</a:t>
                      </a:r>
                    </a:p>
                  </a:txBody>
                  <a:tcPr marL="43158" marR="43158" marT="17982" marB="17982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s-IN" sz="4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ছোট ঝুড়ি, ক্ষুদ্র ধামা</a:t>
                      </a:r>
                    </a:p>
                  </a:txBody>
                  <a:tcPr marL="43158" marR="43158" marT="17982" marB="17982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131">
                <a:tc>
                  <a:txBody>
                    <a:bodyPr/>
                    <a:lstStyle/>
                    <a:p>
                      <a:r>
                        <a:rPr lang="as-IN" sz="4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নাটাফল-</a:t>
                      </a:r>
                    </a:p>
                  </a:txBody>
                  <a:tcPr marL="43158" marR="43158" marT="17982" marB="17982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s-IN" sz="4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করঞ্জা ফল</a:t>
                      </a:r>
                    </a:p>
                  </a:txBody>
                  <a:tcPr marL="43158" marR="43158" marT="17982" marB="17982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131">
                <a:tc>
                  <a:txBody>
                    <a:bodyPr/>
                    <a:lstStyle/>
                    <a:p>
                      <a:r>
                        <a:rPr lang="as-IN" sz="4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খাপরার কুচি-</a:t>
                      </a:r>
                    </a:p>
                  </a:txBody>
                  <a:tcPr marL="43158" marR="43158" marT="17982" marB="17982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s-IN" sz="4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কলসি-হাঁড়ি প্রভৃতির ভাঙা অংশ বা টুকরা</a:t>
                      </a:r>
                    </a:p>
                  </a:txBody>
                  <a:tcPr marL="43158" marR="43158" marT="17982" marB="17982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131">
                <a:tc>
                  <a:txBody>
                    <a:bodyPr/>
                    <a:lstStyle/>
                    <a:p>
                      <a:r>
                        <a:rPr lang="as-IN" sz="4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পিজরাপোলের আসামি-</a:t>
                      </a:r>
                    </a:p>
                  </a:txBody>
                  <a:tcPr marL="43158" marR="43158" marT="17982" marB="17982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s-IN" sz="4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খাঁচায় পড়ে থাকা অবহেলিত আসামির মতো অর্থে</a:t>
                      </a:r>
                    </a:p>
                  </a:txBody>
                  <a:tcPr marL="43158" marR="43158" marT="17982" marB="17982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131">
                <a:tc>
                  <a:txBody>
                    <a:bodyPr/>
                    <a:lstStyle/>
                    <a:p>
                      <a:r>
                        <a:rPr lang="as-IN" sz="4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দাওয়া-</a:t>
                      </a:r>
                    </a:p>
                  </a:txBody>
                  <a:tcPr marL="43158" marR="43158" marT="17982" marB="17982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s-IN" sz="4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বারান্দা</a:t>
                      </a:r>
                    </a:p>
                  </a:txBody>
                  <a:tcPr marL="43158" marR="43158" marT="17982" marB="17982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04800" y="914400"/>
          <a:ext cx="10134600" cy="5774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93745"/>
                <a:gridCol w="6840855"/>
              </a:tblGrid>
              <a:tr h="377131">
                <a:tc>
                  <a:txBody>
                    <a:bodyPr/>
                    <a:lstStyle/>
                    <a:p>
                      <a:r>
                        <a:rPr lang="as-IN" sz="36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আমের কুসি-</a:t>
                      </a:r>
                    </a:p>
                  </a:txBody>
                  <a:tcPr marL="43158" marR="43158" marT="17982" marB="17982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s-IN" sz="36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কচি আম</a:t>
                      </a:r>
                    </a:p>
                  </a:txBody>
                  <a:tcPr marL="43158" marR="43158" marT="17982" marB="17982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131">
                <a:tc>
                  <a:txBody>
                    <a:bodyPr/>
                    <a:lstStyle/>
                    <a:p>
                      <a:r>
                        <a:rPr lang="as-IN" sz="36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জারা-</a:t>
                      </a:r>
                    </a:p>
                  </a:txBody>
                  <a:tcPr marL="43158" marR="43158" marT="17982" marB="17982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s-IN" sz="3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জীর্ণকরা</a:t>
                      </a:r>
                      <a:r>
                        <a:rPr lang="as-IN" sz="36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, কুচি কুচি </a:t>
                      </a:r>
                      <a:r>
                        <a:rPr lang="as-IN" sz="3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করা</a:t>
                      </a:r>
                      <a:r>
                        <a:rPr lang="bn-BD" sz="36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as-IN" sz="3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অর্থে</a:t>
                      </a:r>
                      <a:endParaRPr lang="as-IN" sz="3600" dirty="0">
                        <a:solidFill>
                          <a:schemeClr val="tx2">
                            <a:lumMod val="75000"/>
                          </a:schemeClr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43158" marR="43158" marT="17982" marB="17982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131">
                <a:tc>
                  <a:txBody>
                    <a:bodyPr/>
                    <a:lstStyle/>
                    <a:p>
                      <a:r>
                        <a:rPr lang="as-IN" sz="36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বন-বিছুটি-</a:t>
                      </a:r>
                    </a:p>
                  </a:txBody>
                  <a:tcPr marL="43158" marR="43158" marT="17982" marB="17982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s-IN" sz="36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বুনো গাছ</a:t>
                      </a:r>
                    </a:p>
                  </a:txBody>
                  <a:tcPr marL="43158" marR="43158" marT="17982" marB="17982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131">
                <a:tc>
                  <a:txBody>
                    <a:bodyPr/>
                    <a:lstStyle/>
                    <a:p>
                      <a:r>
                        <a:rPr lang="as-IN" sz="36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কালমেঘ-</a:t>
                      </a:r>
                    </a:p>
                  </a:txBody>
                  <a:tcPr marL="43158" marR="43158" marT="17982" marB="17982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s-IN" sz="36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যকৃতের রোগে উপকারী এক প্রকার তিক্ত গাছ</a:t>
                      </a:r>
                    </a:p>
                  </a:txBody>
                  <a:tcPr marL="43158" marR="43158" marT="17982" marB="17982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131">
                <a:tc>
                  <a:txBody>
                    <a:bodyPr/>
                    <a:lstStyle/>
                    <a:p>
                      <a:r>
                        <a:rPr lang="as-IN" sz="3600">
                          <a:solidFill>
                            <a:schemeClr val="tx2">
                              <a:lumMod val="75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গরাদে-</a:t>
                      </a:r>
                    </a:p>
                  </a:txBody>
                  <a:tcPr marL="43158" marR="43158" marT="17982" marB="17982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s-IN" sz="36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জানালার সিক</a:t>
                      </a:r>
                    </a:p>
                  </a:txBody>
                  <a:tcPr marL="43158" marR="43158" marT="17982" marB="17982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131">
                <a:tc>
                  <a:txBody>
                    <a:bodyPr/>
                    <a:lstStyle/>
                    <a:p>
                      <a:r>
                        <a:rPr lang="as-IN" sz="36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ভেরেণ্ডাকচার বেড়া-</a:t>
                      </a:r>
                    </a:p>
                  </a:txBody>
                  <a:tcPr marL="43158" marR="43158" marT="17982" marB="17982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s-IN" sz="36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এরন্ড বা রেড়ি গাছের বেড়া</a:t>
                      </a:r>
                    </a:p>
                  </a:txBody>
                  <a:tcPr marL="43158" marR="43158" marT="17982" marB="17982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131">
                <a:tc>
                  <a:txBody>
                    <a:bodyPr/>
                    <a:lstStyle/>
                    <a:p>
                      <a:r>
                        <a:rPr lang="as-IN" sz="3600">
                          <a:solidFill>
                            <a:schemeClr val="tx2">
                              <a:lumMod val="75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কুটোগাছ-</a:t>
                      </a:r>
                    </a:p>
                  </a:txBody>
                  <a:tcPr marL="43158" marR="43158" marT="17982" marB="17982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s-IN" sz="36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তৃণ</a:t>
                      </a:r>
                    </a:p>
                  </a:txBody>
                  <a:tcPr marL="43158" marR="43158" marT="17982" marB="17982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131">
                <a:tc>
                  <a:txBody>
                    <a:bodyPr/>
                    <a:lstStyle/>
                    <a:p>
                      <a:r>
                        <a:rPr lang="as-IN" sz="36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রোসো রোসো-</a:t>
                      </a:r>
                    </a:p>
                  </a:txBody>
                  <a:tcPr marL="43158" marR="43158" marT="17982" marB="17982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s-IN" sz="36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থাম থাম</a:t>
                      </a:r>
                    </a:p>
                  </a:txBody>
                  <a:tcPr marL="43158" marR="43158" marT="17982" marB="17982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1003</TotalTime>
  <Words>720</Words>
  <Application>Microsoft Office PowerPoint</Application>
  <PresentationFormat>Custom</PresentationFormat>
  <Paragraphs>105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DELL</cp:lastModifiedBy>
  <cp:revision>168</cp:revision>
  <dcterms:created xsi:type="dcterms:W3CDTF">2019-07-30T13:15:17Z</dcterms:created>
  <dcterms:modified xsi:type="dcterms:W3CDTF">2021-01-24T05:09:57Z</dcterms:modified>
</cp:coreProperties>
</file>