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6D5737-A844-4583-8C37-D20088A9DD22}">
  <a:tblStyle styleId="{586D5737-A844-4583-8C37-D20088A9DD2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767bbb47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767bbb47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767bbb47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767bbb47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767bbb47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767bbb47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767bbb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767bbb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767bbb47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767bbb4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7767bbb47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767bbb47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7767bbb47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767bbb47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767bbb47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767bbb47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767bbb47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767bbb47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767bbb47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767bbb47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767bbb47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767bbb47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en.wikipedia.org/wiki/Poet"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en.wikipedia.org/wiki/Joplin,_Missouri"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551825" y="2632150"/>
            <a:ext cx="21789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Welcome </a:t>
            </a:r>
            <a:endParaRPr sz="3600"/>
          </a:p>
        </p:txBody>
      </p:sp>
      <p:pic>
        <p:nvPicPr>
          <p:cNvPr id="55" name="Google Shape;55;p13"/>
          <p:cNvPicPr preferRelativeResize="0"/>
          <p:nvPr/>
        </p:nvPicPr>
        <p:blipFill>
          <a:blip r:embed="rId3">
            <a:alphaModFix/>
          </a:blip>
          <a:stretch>
            <a:fillRect/>
          </a:stretch>
        </p:blipFill>
        <p:spPr>
          <a:xfrm>
            <a:off x="3413375" y="95400"/>
            <a:ext cx="2317251" cy="2317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2"/>
          <p:cNvSpPr txBox="1"/>
          <p:nvPr/>
        </p:nvSpPr>
        <p:spPr>
          <a:xfrm>
            <a:off x="0" y="3518525"/>
            <a:ext cx="9144000" cy="1495800"/>
          </a:xfrm>
          <a:prstGeom prst="rect">
            <a:avLst/>
          </a:prstGeom>
          <a:noFill/>
          <a:ln>
            <a:noFill/>
          </a:ln>
        </p:spPr>
        <p:txBody>
          <a:bodyPr anchorCtr="0" anchor="t" bIns="91425" lIns="91425" spcFirstLastPara="1" rIns="91425" wrap="square" tIns="91425">
            <a:noAutofit/>
          </a:bodyPr>
          <a:lstStyle/>
          <a:p>
            <a:pPr indent="0" lvl="0" marL="283210" rtl="0" algn="just">
              <a:lnSpc>
                <a:spcPct val="90000"/>
              </a:lnSpc>
              <a:spcBef>
                <a:spcPts val="100"/>
              </a:spcBef>
              <a:spcAft>
                <a:spcPts val="500"/>
              </a:spcAft>
              <a:buNone/>
            </a:pPr>
            <a:r>
              <a:rPr b="1" lang="en" sz="2250">
                <a:solidFill>
                  <a:srgbClr val="202122"/>
                </a:solidFill>
                <a:highlight>
                  <a:srgbClr val="FFFFFF"/>
                </a:highlight>
              </a:rPr>
              <a:t>David Herbert Lawrence</a:t>
            </a:r>
            <a:r>
              <a:rPr lang="en" sz="2250">
                <a:solidFill>
                  <a:srgbClr val="202122"/>
                </a:solidFill>
                <a:highlight>
                  <a:srgbClr val="FFFFFF"/>
                </a:highlight>
              </a:rPr>
              <a:t> (11 September 1885 – 2 March 1930) was an English writer and </a:t>
            </a:r>
            <a:r>
              <a:rPr lang="en" sz="2250">
                <a:solidFill>
                  <a:srgbClr val="0B0080"/>
                </a:solidFill>
                <a:highlight>
                  <a:srgbClr val="FFFFFF"/>
                </a:highlight>
                <a:uFill>
                  <a:noFill/>
                </a:uFill>
                <a:hlinkClick r:id="rId3">
                  <a:extLst>
                    <a:ext uri="{A12FA001-AC4F-418D-AE19-62706E023703}">
                      <ahyp:hlinkClr val="tx"/>
                    </a:ext>
                  </a:extLst>
                </a:hlinkClick>
              </a:rPr>
              <a:t>poet</a:t>
            </a:r>
            <a:r>
              <a:rPr lang="en" sz="2250">
                <a:solidFill>
                  <a:srgbClr val="202122"/>
                </a:solidFill>
                <a:highlight>
                  <a:srgbClr val="FFFFFF"/>
                </a:highlight>
              </a:rPr>
              <a:t>. His collected works represent, among other things, an extended reflection upon the dehumanising effects of modernity and industrialisation. </a:t>
            </a:r>
            <a:endParaRPr sz="2200">
              <a:solidFill>
                <a:schemeClr val="dk1"/>
              </a:solidFill>
              <a:latin typeface="Bookman"/>
              <a:ea typeface="Bookman"/>
              <a:cs typeface="Bookman"/>
              <a:sym typeface="Bookman"/>
            </a:endParaRPr>
          </a:p>
        </p:txBody>
      </p:sp>
      <p:pic>
        <p:nvPicPr>
          <p:cNvPr id="102" name="Google Shape;102;p22"/>
          <p:cNvPicPr preferRelativeResize="0"/>
          <p:nvPr/>
        </p:nvPicPr>
        <p:blipFill>
          <a:blip r:embed="rId4">
            <a:alphaModFix/>
          </a:blip>
          <a:stretch>
            <a:fillRect/>
          </a:stretch>
        </p:blipFill>
        <p:spPr>
          <a:xfrm>
            <a:off x="3624279" y="219525"/>
            <a:ext cx="2594865" cy="329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nvSpPr>
        <p:spPr>
          <a:xfrm>
            <a:off x="0" y="0"/>
            <a:ext cx="9064800" cy="3787200"/>
          </a:xfrm>
          <a:prstGeom prst="rect">
            <a:avLst/>
          </a:prstGeom>
          <a:noFill/>
          <a:ln>
            <a:noFill/>
          </a:ln>
        </p:spPr>
        <p:txBody>
          <a:bodyPr anchorCtr="0" anchor="t" bIns="91425" lIns="91425" spcFirstLastPara="1" rIns="91425" wrap="square" tIns="91425">
            <a:noAutofit/>
          </a:bodyPr>
          <a:lstStyle/>
          <a:p>
            <a:pPr indent="-283210" lvl="0" marL="575945" rtl="0" algn="just">
              <a:lnSpc>
                <a:spcPct val="95000"/>
              </a:lnSpc>
              <a:spcBef>
                <a:spcPts val="100"/>
              </a:spcBef>
              <a:spcAft>
                <a:spcPts val="0"/>
              </a:spcAft>
              <a:buNone/>
            </a:pPr>
            <a:r>
              <a:rPr b="1" lang="en" sz="2100">
                <a:solidFill>
                  <a:srgbClr val="222222"/>
                </a:solidFill>
                <a:highlight>
                  <a:srgbClr val="FFFFFF"/>
                </a:highlight>
              </a:rPr>
              <a:t>Theme of the poem 'Dreams by D. H. Lawrence'</a:t>
            </a:r>
            <a:endParaRPr b="1" sz="2100">
              <a:solidFill>
                <a:srgbClr val="222222"/>
              </a:solidFill>
              <a:highlight>
                <a:srgbClr val="FFFFFF"/>
              </a:highlight>
            </a:endParaRPr>
          </a:p>
          <a:p>
            <a:pPr indent="-283210" lvl="0" marL="575945" rtl="0" algn="just">
              <a:lnSpc>
                <a:spcPct val="95000"/>
              </a:lnSpc>
              <a:spcBef>
                <a:spcPts val="500"/>
              </a:spcBef>
              <a:spcAft>
                <a:spcPts val="0"/>
              </a:spcAft>
              <a:buNone/>
            </a:pPr>
            <a:r>
              <a:rPr lang="en" sz="2100">
                <a:solidFill>
                  <a:srgbClr val="222222"/>
                </a:solidFill>
                <a:highlight>
                  <a:srgbClr val="FFFFFF"/>
                </a:highlight>
              </a:rPr>
              <a:t>In the poem the poet has highlighted the importance of dream. Actually, it is very necessary for the development of human civilization. There are two kinds of dreamers. One kind of people dreams in their sleep. The dream of these people is valueless. Such dreams are the representation of unconscious desires and thought. But another types of dreamers dream at daylight. They dream for something very valuable and necessary for the civilization. They have firm determination to materialize their dream and finally become successful.</a:t>
            </a:r>
            <a:endParaRPr sz="2100">
              <a:solidFill>
                <a:srgbClr val="222222"/>
              </a:solidFill>
              <a:highlight>
                <a:srgbClr val="FFFFFF"/>
              </a:highlight>
            </a:endParaRPr>
          </a:p>
          <a:p>
            <a:pPr indent="-283210" lvl="0" marL="575945" rtl="0" algn="just">
              <a:lnSpc>
                <a:spcPct val="95000"/>
              </a:lnSpc>
              <a:spcBef>
                <a:spcPts val="500"/>
              </a:spcBef>
              <a:spcAft>
                <a:spcPts val="500"/>
              </a:spcAft>
              <a:buNone/>
            </a:pPr>
            <a:r>
              <a:t/>
            </a:r>
            <a:endParaRPr sz="2100">
              <a:solidFill>
                <a:srgbClr val="222222"/>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nvSpPr>
        <p:spPr>
          <a:xfrm>
            <a:off x="0" y="0"/>
            <a:ext cx="9064800" cy="5089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600"/>
              </a:spcBef>
              <a:spcAft>
                <a:spcPts val="0"/>
              </a:spcAft>
              <a:buNone/>
            </a:pPr>
            <a:r>
              <a:rPr b="1" lang="en" sz="1900">
                <a:solidFill>
                  <a:srgbClr val="222222"/>
                </a:solidFill>
                <a:highlight>
                  <a:srgbClr val="FFFFFF"/>
                </a:highlight>
              </a:rPr>
              <a:t>Summary of the poem 'Dreams' by D. H. Lawrence : </a:t>
            </a:r>
            <a:endParaRPr b="1" sz="1900">
              <a:solidFill>
                <a:srgbClr val="222222"/>
              </a:solidFill>
              <a:highlight>
                <a:srgbClr val="FFFFFF"/>
              </a:highlight>
            </a:endParaRPr>
          </a:p>
          <a:p>
            <a:pPr indent="0" lvl="0" marL="0" rtl="0" algn="just">
              <a:lnSpc>
                <a:spcPct val="150000"/>
              </a:lnSpc>
              <a:spcBef>
                <a:spcPts val="600"/>
              </a:spcBef>
              <a:spcAft>
                <a:spcPts val="0"/>
              </a:spcAft>
              <a:buNone/>
            </a:pPr>
            <a:r>
              <a:rPr b="1" lang="en" sz="1900">
                <a:solidFill>
                  <a:srgbClr val="222222"/>
                </a:solidFill>
                <a:highlight>
                  <a:srgbClr val="FFFFFF"/>
                </a:highlight>
              </a:rPr>
              <a:t>Summary : </a:t>
            </a:r>
            <a:r>
              <a:rPr lang="en" sz="1900">
                <a:solidFill>
                  <a:srgbClr val="222222"/>
                </a:solidFill>
                <a:highlight>
                  <a:srgbClr val="FFFFFF"/>
                </a:highlight>
              </a:rPr>
              <a:t>In this poem, the poet shows the evil purpose of the dreams. The poem has two stanzas. In the first stanza, the poet says that all people dream. Some people dream by night in an unconscious mind. That is why, in the morning he cannot not remember anything. Everything seems to him nothing but vanity. In the second stanza, the poet describes the daydreamers as dangerous people. The day dreamers dream or think about something consciously. They can do anything to materialize their dreams. That can be very dangerous for other people of the society. Through his poem the poet tries to make people aware about dreams. All should dream for the betterment of their own selves and  for the others. </a:t>
            </a:r>
            <a:endParaRPr sz="1900">
              <a:solidFill>
                <a:srgbClr val="222222"/>
              </a:solidFill>
              <a:highlight>
                <a:srgbClr val="FFFFFF"/>
              </a:highlight>
            </a:endParaRPr>
          </a:p>
          <a:p>
            <a:pPr indent="0" lvl="0" marL="0" rtl="0" algn="just">
              <a:lnSpc>
                <a:spcPct val="150000"/>
              </a:lnSpc>
              <a:spcBef>
                <a:spcPts val="600"/>
              </a:spcBef>
              <a:spcAft>
                <a:spcPts val="0"/>
              </a:spcAft>
              <a:buNone/>
            </a:pPr>
            <a:r>
              <a:t/>
            </a:r>
            <a:endParaRPr sz="1900">
              <a:solidFill>
                <a:srgbClr val="222222"/>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0" y="0"/>
            <a:ext cx="8957400" cy="49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0000"/>
                </a:solidFill>
              </a:rPr>
              <a:t>Summary:</a:t>
            </a:r>
            <a:endParaRPr sz="2400">
              <a:solidFill>
                <a:srgbClr val="FF0000"/>
              </a:solidFill>
            </a:endParaRPr>
          </a:p>
          <a:p>
            <a:pPr indent="0" lvl="0" marL="0" rtl="0" algn="l">
              <a:lnSpc>
                <a:spcPct val="115000"/>
              </a:lnSpc>
              <a:spcBef>
                <a:spcPts val="0"/>
              </a:spcBef>
              <a:spcAft>
                <a:spcPts val="0"/>
              </a:spcAft>
              <a:buNone/>
            </a:pPr>
            <a:r>
              <a:rPr lang="en" sz="2400">
                <a:solidFill>
                  <a:schemeClr val="dk1"/>
                </a:solidFill>
              </a:rPr>
              <a:t> </a:t>
            </a:r>
            <a:r>
              <a:rPr lang="en" sz="2400">
                <a:solidFill>
                  <a:srgbClr val="222222"/>
                </a:solidFill>
                <a:highlight>
                  <a:srgbClr val="FFFFFF"/>
                </a:highlight>
              </a:rPr>
              <a:t>A brief statement or account of the main points of something.</a:t>
            </a:r>
            <a:endParaRPr sz="2400">
              <a:solidFill>
                <a:srgbClr val="222222"/>
              </a:solidFill>
              <a:highlight>
                <a:srgbClr val="FFFFFF"/>
              </a:highlight>
            </a:endParaRPr>
          </a:p>
          <a:p>
            <a:pPr indent="0" lvl="0" marL="0" rtl="0" algn="l">
              <a:lnSpc>
                <a:spcPct val="115000"/>
              </a:lnSpc>
              <a:spcBef>
                <a:spcPts val="0"/>
              </a:spcBef>
              <a:spcAft>
                <a:spcPts val="0"/>
              </a:spcAft>
              <a:buNone/>
            </a:pPr>
            <a:r>
              <a:t/>
            </a:r>
            <a:endParaRPr sz="2400">
              <a:solidFill>
                <a:srgbClr val="222222"/>
              </a:solidFill>
              <a:highlight>
                <a:srgbClr val="FFFFFF"/>
              </a:highlight>
            </a:endParaRPr>
          </a:p>
          <a:p>
            <a:pPr indent="0" lvl="0" marL="0" rtl="0" algn="l">
              <a:lnSpc>
                <a:spcPct val="115000"/>
              </a:lnSpc>
              <a:spcBef>
                <a:spcPts val="0"/>
              </a:spcBef>
              <a:spcAft>
                <a:spcPts val="0"/>
              </a:spcAft>
              <a:buNone/>
            </a:pPr>
            <a:r>
              <a:rPr lang="en" sz="2400">
                <a:solidFill>
                  <a:srgbClr val="FF0000"/>
                </a:solidFill>
                <a:highlight>
                  <a:srgbClr val="FFFFFF"/>
                </a:highlight>
              </a:rPr>
              <a:t>Theme: </a:t>
            </a:r>
            <a:endParaRPr sz="2400">
              <a:solidFill>
                <a:srgbClr val="FF0000"/>
              </a:solidFill>
              <a:highlight>
                <a:srgbClr val="FFFFFF"/>
              </a:highlight>
            </a:endParaRPr>
          </a:p>
          <a:p>
            <a:pPr indent="0" lvl="0" marL="0" rtl="0" algn="l">
              <a:lnSpc>
                <a:spcPct val="115000"/>
              </a:lnSpc>
              <a:spcBef>
                <a:spcPts val="0"/>
              </a:spcBef>
              <a:spcAft>
                <a:spcPts val="0"/>
              </a:spcAft>
              <a:buNone/>
            </a:pPr>
            <a:r>
              <a:rPr lang="en" sz="2400">
                <a:solidFill>
                  <a:srgbClr val="222222"/>
                </a:solidFill>
                <a:highlight>
                  <a:srgbClr val="FFFFFF"/>
                </a:highlight>
              </a:rPr>
              <a:t>the subject of a talk, piece of writing, exhibition, etc </a:t>
            </a:r>
            <a:endParaRPr sz="2400">
              <a:solidFill>
                <a:srgbClr val="222222"/>
              </a:solidFill>
              <a:highlight>
                <a:srgbClr val="FFFFFF"/>
              </a:highlight>
            </a:endParaRPr>
          </a:p>
          <a:p>
            <a:pPr indent="0" lvl="0" marL="0" rtl="0" algn="l">
              <a:lnSpc>
                <a:spcPct val="115000"/>
              </a:lnSpc>
              <a:spcBef>
                <a:spcPts val="0"/>
              </a:spcBef>
              <a:spcAft>
                <a:spcPts val="0"/>
              </a:spcAft>
              <a:buNone/>
            </a:pPr>
            <a:r>
              <a:t/>
            </a:r>
            <a:endParaRPr sz="2400">
              <a:solidFill>
                <a:srgbClr val="222222"/>
              </a:solidFill>
              <a:highlight>
                <a:srgbClr val="FFFFFF"/>
              </a:highlight>
            </a:endParaRPr>
          </a:p>
          <a:p>
            <a:pPr indent="0" lvl="0" marL="0" rtl="0" algn="l">
              <a:lnSpc>
                <a:spcPct val="115000"/>
              </a:lnSpc>
              <a:spcBef>
                <a:spcPts val="0"/>
              </a:spcBef>
              <a:spcAft>
                <a:spcPts val="0"/>
              </a:spcAft>
              <a:buNone/>
            </a:pPr>
            <a:r>
              <a:rPr lang="en" sz="2400">
                <a:solidFill>
                  <a:srgbClr val="222222"/>
                </a:solidFill>
                <a:highlight>
                  <a:srgbClr val="FFFFFF"/>
                </a:highlight>
              </a:rPr>
              <a:t> Question no -3 - Summary- 10 marks (Prose / Poetry) (Textual or Non textual )</a:t>
            </a:r>
            <a:endParaRPr sz="2400">
              <a:solidFill>
                <a:srgbClr val="222222"/>
              </a:solidFill>
              <a:highlight>
                <a:srgbClr val="FFFFFF"/>
              </a:highlight>
            </a:endParaRPr>
          </a:p>
          <a:p>
            <a:pPr indent="0" lvl="0" marL="0" rtl="0" algn="l">
              <a:lnSpc>
                <a:spcPct val="115000"/>
              </a:lnSpc>
              <a:spcBef>
                <a:spcPts val="0"/>
              </a:spcBef>
              <a:spcAft>
                <a:spcPts val="0"/>
              </a:spcAft>
              <a:buNone/>
            </a:pPr>
            <a:r>
              <a:rPr lang="en" sz="2400">
                <a:solidFill>
                  <a:srgbClr val="222222"/>
                </a:solidFill>
                <a:highlight>
                  <a:srgbClr val="FFFFFF"/>
                </a:highlight>
              </a:rPr>
              <a:t>Question no- 11- Theme -8  marks (Prose / Poetry) (Textual or Non textual )</a:t>
            </a:r>
            <a:endParaRPr sz="2400">
              <a:solidFill>
                <a:srgbClr val="222222"/>
              </a:solidFill>
              <a:highlight>
                <a:srgbClr val="FFFFFF"/>
              </a:highlight>
            </a:endParaRPr>
          </a:p>
          <a:p>
            <a:pPr indent="0" lvl="0" marL="0" rtl="0" algn="l">
              <a:lnSpc>
                <a:spcPct val="115000"/>
              </a:lnSpc>
              <a:spcBef>
                <a:spcPts val="0"/>
              </a:spcBef>
              <a:spcAft>
                <a:spcPts val="0"/>
              </a:spcAft>
              <a:buNone/>
            </a:pPr>
            <a:r>
              <a:t/>
            </a:r>
            <a:endParaRPr sz="2400">
              <a:solidFill>
                <a:srgbClr val="222222"/>
              </a:solidFill>
              <a:highlight>
                <a:srgbClr val="FFFFFF"/>
              </a:highlight>
            </a:endParaRPr>
          </a:p>
          <a:p>
            <a:pPr indent="0" lvl="0" marL="0" rtl="0" algn="l">
              <a:lnSpc>
                <a:spcPct val="115000"/>
              </a:lnSpc>
              <a:spcBef>
                <a:spcPts val="0"/>
              </a:spcBef>
              <a:spcAft>
                <a:spcPts val="0"/>
              </a:spcAft>
              <a:buNone/>
            </a:pPr>
            <a:r>
              <a:t/>
            </a:r>
            <a:endParaRPr sz="2400">
              <a:solidFill>
                <a:srgbClr val="222222"/>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graphicFrame>
        <p:nvGraphicFramePr>
          <p:cNvPr id="65" name="Google Shape;65;p15"/>
          <p:cNvGraphicFramePr/>
          <p:nvPr/>
        </p:nvGraphicFramePr>
        <p:xfrm>
          <a:off x="152400" y="152400"/>
          <a:ext cx="3000000" cy="3000000"/>
        </p:xfrm>
        <a:graphic>
          <a:graphicData uri="http://schemas.openxmlformats.org/drawingml/2006/table">
            <a:tbl>
              <a:tblPr>
                <a:noFill/>
                <a:tableStyleId>{586D5737-A844-4583-8C37-D20088A9DD22}</a:tableStyleId>
              </a:tblPr>
              <a:tblGrid>
                <a:gridCol w="4366950"/>
                <a:gridCol w="4366950"/>
              </a:tblGrid>
              <a:tr h="2626675">
                <a:tc>
                  <a:txBody>
                    <a:bodyPr/>
                    <a:lstStyle/>
                    <a:p>
                      <a:pPr indent="0" lvl="0" marL="0" rtl="0" algn="ctr">
                        <a:spcBef>
                          <a:spcPts val="0"/>
                        </a:spcBef>
                        <a:spcAft>
                          <a:spcPts val="0"/>
                        </a:spcAft>
                        <a:buNone/>
                      </a:pPr>
                      <a:r>
                        <a:rPr lang="en" sz="1950">
                          <a:solidFill>
                            <a:srgbClr val="303030"/>
                          </a:solidFill>
                          <a:highlight>
                            <a:srgbClr val="F5F5F5"/>
                          </a:highlight>
                          <a:latin typeface="Trebuchet MS"/>
                          <a:ea typeface="Trebuchet MS"/>
                          <a:cs typeface="Trebuchet MS"/>
                          <a:sym typeface="Trebuchet MS"/>
                        </a:rPr>
                        <a:t>Theme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Could be a sentence or even a word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Underlying meaning ( Authors message)</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Could be an interpretation or  opinion on a particular topic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Could be out of text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Can vary from person to person </a:t>
                      </a:r>
                      <a:endParaRPr sz="1950">
                        <a:solidFill>
                          <a:srgbClr val="303030"/>
                        </a:solidFill>
                        <a:highlight>
                          <a:srgbClr val="F5F5F5"/>
                        </a:highlight>
                        <a:latin typeface="Trebuchet MS"/>
                        <a:ea typeface="Trebuchet MS"/>
                        <a:cs typeface="Trebuchet MS"/>
                        <a:sym typeface="Trebuchet MS"/>
                      </a:endParaRPr>
                    </a:p>
                    <a:p>
                      <a:pPr indent="0" lvl="0" marL="0" rtl="0" algn="l">
                        <a:spcBef>
                          <a:spcPts val="0"/>
                        </a:spcBef>
                        <a:spcAft>
                          <a:spcPts val="0"/>
                        </a:spcAft>
                        <a:buNone/>
                      </a:pPr>
                      <a:r>
                        <a:t/>
                      </a:r>
                      <a:endParaRPr sz="1950">
                        <a:solidFill>
                          <a:srgbClr val="303030"/>
                        </a:solidFill>
                        <a:highlight>
                          <a:srgbClr val="F5F5F5"/>
                        </a:highlight>
                        <a:latin typeface="Trebuchet MS"/>
                        <a:ea typeface="Trebuchet MS"/>
                        <a:cs typeface="Trebuchet MS"/>
                        <a:sym typeface="Trebuchet MS"/>
                      </a:endParaRPr>
                    </a:p>
                  </a:txBody>
                  <a:tcPr marT="63500" marB="63500" marR="63500" marL="63500"/>
                </a:tc>
                <a:tc>
                  <a:txBody>
                    <a:bodyPr/>
                    <a:lstStyle/>
                    <a:p>
                      <a:pPr indent="0" lvl="0" marL="0" rtl="0" algn="ctr">
                        <a:spcBef>
                          <a:spcPts val="0"/>
                        </a:spcBef>
                        <a:spcAft>
                          <a:spcPts val="0"/>
                        </a:spcAft>
                        <a:buNone/>
                      </a:pPr>
                      <a:r>
                        <a:rPr lang="en" sz="1950">
                          <a:solidFill>
                            <a:srgbClr val="303030"/>
                          </a:solidFill>
                          <a:highlight>
                            <a:srgbClr val="F5F5F5"/>
                          </a:highlight>
                          <a:latin typeface="Trebuchet MS"/>
                          <a:ea typeface="Trebuchet MS"/>
                          <a:cs typeface="Trebuchet MS"/>
                          <a:sym typeface="Trebuchet MS"/>
                        </a:rPr>
                        <a:t>Summary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A passage of main points  ( Usually one third)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Explicit story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Factual recollection of what actually happen ( No personal opinion)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Strict to text </a:t>
                      </a:r>
                      <a:endParaRPr sz="1950">
                        <a:solidFill>
                          <a:srgbClr val="303030"/>
                        </a:solidFill>
                        <a:highlight>
                          <a:srgbClr val="F5F5F5"/>
                        </a:highlight>
                        <a:latin typeface="Trebuchet MS"/>
                        <a:ea typeface="Trebuchet MS"/>
                        <a:cs typeface="Trebuchet MS"/>
                        <a:sym typeface="Trebuchet MS"/>
                      </a:endParaRPr>
                    </a:p>
                    <a:p>
                      <a:pPr indent="-352425" lvl="0" marL="457200" rtl="0" algn="l">
                        <a:spcBef>
                          <a:spcPts val="0"/>
                        </a:spcBef>
                        <a:spcAft>
                          <a:spcPts val="0"/>
                        </a:spcAft>
                        <a:buClr>
                          <a:srgbClr val="303030"/>
                        </a:buClr>
                        <a:buSzPts val="1950"/>
                        <a:buFont typeface="Trebuchet MS"/>
                        <a:buChar char="●"/>
                      </a:pPr>
                      <a:r>
                        <a:rPr lang="en" sz="1950">
                          <a:solidFill>
                            <a:srgbClr val="303030"/>
                          </a:solidFill>
                          <a:highlight>
                            <a:srgbClr val="F5F5F5"/>
                          </a:highlight>
                          <a:latin typeface="Trebuchet MS"/>
                          <a:ea typeface="Trebuchet MS"/>
                          <a:cs typeface="Trebuchet MS"/>
                          <a:sym typeface="Trebuchet MS"/>
                        </a:rPr>
                        <a:t>Fixed to everyone </a:t>
                      </a:r>
                      <a:endParaRPr sz="1950">
                        <a:solidFill>
                          <a:srgbClr val="303030"/>
                        </a:solidFill>
                        <a:highlight>
                          <a:srgbClr val="F5F5F5"/>
                        </a:highlight>
                        <a:latin typeface="Trebuchet MS"/>
                        <a:ea typeface="Trebuchet MS"/>
                        <a:cs typeface="Trebuchet MS"/>
                        <a:sym typeface="Trebuchet MS"/>
                      </a:endParaRPr>
                    </a:p>
                  </a:txBody>
                  <a:tcPr marT="63500" marB="63500" marR="63500" marL="6350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nvSpPr>
        <p:spPr>
          <a:xfrm>
            <a:off x="0" y="0"/>
            <a:ext cx="8984400" cy="500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dk1"/>
                </a:solidFill>
              </a:rPr>
              <a:t>Tips for writing theme and summary: </a:t>
            </a:r>
            <a:endParaRPr b="1" sz="1700">
              <a:solidFill>
                <a:schemeClr val="dk1"/>
              </a:solidFill>
            </a:endParaRPr>
          </a:p>
          <a:p>
            <a:pPr indent="-336550" lvl="0" marL="457200" rtl="0" algn="l">
              <a:lnSpc>
                <a:spcPct val="115000"/>
              </a:lnSpc>
              <a:spcBef>
                <a:spcPts val="0"/>
              </a:spcBef>
              <a:spcAft>
                <a:spcPts val="0"/>
              </a:spcAft>
              <a:buClr>
                <a:schemeClr val="dk1"/>
              </a:buClr>
              <a:buSzPts val="1700"/>
              <a:buAutoNum type="arabicPeriod"/>
            </a:pPr>
            <a:r>
              <a:rPr lang="en" sz="1700">
                <a:solidFill>
                  <a:schemeClr val="dk1"/>
                </a:solidFill>
              </a:rPr>
              <a:t>Underline the key words</a:t>
            </a:r>
            <a:endParaRPr sz="1700">
              <a:solidFill>
                <a:schemeClr val="dk1"/>
              </a:solidFill>
            </a:endParaRPr>
          </a:p>
          <a:p>
            <a:pPr indent="-336550" lvl="0" marL="457200" rtl="0" algn="l">
              <a:lnSpc>
                <a:spcPct val="115000"/>
              </a:lnSpc>
              <a:spcBef>
                <a:spcPts val="0"/>
              </a:spcBef>
              <a:spcAft>
                <a:spcPts val="0"/>
              </a:spcAft>
              <a:buClr>
                <a:schemeClr val="dk1"/>
              </a:buClr>
              <a:buSzPts val="1700"/>
              <a:buAutoNum type="arabicPeriod"/>
            </a:pPr>
            <a:r>
              <a:rPr lang="en" sz="1700">
                <a:solidFill>
                  <a:schemeClr val="dk1"/>
                </a:solidFill>
              </a:rPr>
              <a:t>Start by your own words.</a:t>
            </a:r>
            <a:endParaRPr sz="1700">
              <a:solidFill>
                <a:schemeClr val="dk1"/>
              </a:solidFill>
            </a:endParaRPr>
          </a:p>
          <a:p>
            <a:pPr indent="-336550" lvl="0" marL="457200" rtl="0" algn="l">
              <a:lnSpc>
                <a:spcPct val="115000"/>
              </a:lnSpc>
              <a:spcBef>
                <a:spcPts val="0"/>
              </a:spcBef>
              <a:spcAft>
                <a:spcPts val="0"/>
              </a:spcAft>
              <a:buClr>
                <a:schemeClr val="dk1"/>
              </a:buClr>
              <a:buSzPts val="1700"/>
              <a:buAutoNum type="arabicPeriod"/>
            </a:pPr>
            <a:r>
              <a:rPr lang="en" sz="1700">
                <a:solidFill>
                  <a:schemeClr val="dk1"/>
                </a:solidFill>
              </a:rPr>
              <a:t>Do not quote original sentences </a:t>
            </a:r>
            <a:endParaRPr sz="1700">
              <a:solidFill>
                <a:schemeClr val="dk1"/>
              </a:solidFill>
            </a:endParaRPr>
          </a:p>
          <a:p>
            <a:pPr indent="-336550" lvl="0" marL="457200" rtl="0" algn="l">
              <a:lnSpc>
                <a:spcPct val="115000"/>
              </a:lnSpc>
              <a:spcBef>
                <a:spcPts val="0"/>
              </a:spcBef>
              <a:spcAft>
                <a:spcPts val="0"/>
              </a:spcAft>
              <a:buClr>
                <a:schemeClr val="dk1"/>
              </a:buClr>
              <a:buSzPts val="1700"/>
              <a:buAutoNum type="arabicPeriod"/>
            </a:pPr>
            <a:r>
              <a:rPr lang="en" sz="1700">
                <a:solidFill>
                  <a:schemeClr val="dk1"/>
                </a:solidFill>
              </a:rPr>
              <a:t>Ensure plain and direct statements </a:t>
            </a:r>
            <a:endParaRPr sz="1700">
              <a:solidFill>
                <a:schemeClr val="dk1"/>
              </a:solidFill>
            </a:endParaRPr>
          </a:p>
          <a:p>
            <a:pPr indent="-336550" lvl="0" marL="457200" rtl="0" algn="l">
              <a:lnSpc>
                <a:spcPct val="115000"/>
              </a:lnSpc>
              <a:spcBef>
                <a:spcPts val="0"/>
              </a:spcBef>
              <a:spcAft>
                <a:spcPts val="0"/>
              </a:spcAft>
              <a:buClr>
                <a:schemeClr val="dk1"/>
              </a:buClr>
              <a:buSzPts val="1700"/>
              <a:buAutoNum type="arabicPeriod"/>
            </a:pPr>
            <a:r>
              <a:rPr lang="en" sz="1700">
                <a:solidFill>
                  <a:schemeClr val="dk1"/>
                </a:solidFill>
              </a:rPr>
              <a:t>Avoid details, examples  and  instances, interrogatives , exclamations and quotations</a:t>
            </a:r>
            <a:endParaRPr sz="1700">
              <a:solidFill>
                <a:schemeClr val="dk1"/>
              </a:solidFill>
            </a:endParaRPr>
          </a:p>
          <a:p>
            <a:pPr indent="-336550" lvl="0" marL="457200" rtl="0" algn="l">
              <a:lnSpc>
                <a:spcPct val="115000"/>
              </a:lnSpc>
              <a:spcBef>
                <a:spcPts val="0"/>
              </a:spcBef>
              <a:spcAft>
                <a:spcPts val="0"/>
              </a:spcAft>
              <a:buClr>
                <a:schemeClr val="dk1"/>
              </a:buClr>
              <a:buSzPts val="1700"/>
              <a:buAutoNum type="arabicPeriod"/>
            </a:pPr>
            <a:r>
              <a:rPr lang="en" sz="1700">
                <a:solidFill>
                  <a:schemeClr val="dk1"/>
                </a:solidFill>
              </a:rPr>
              <a:t>Must have one single paragraph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336550" lvl="0" marL="914400" rtl="0" algn="l">
              <a:lnSpc>
                <a:spcPct val="115000"/>
              </a:lnSpc>
              <a:spcBef>
                <a:spcPts val="0"/>
              </a:spcBef>
              <a:spcAft>
                <a:spcPts val="0"/>
              </a:spcAft>
              <a:buClr>
                <a:schemeClr val="dk1"/>
              </a:buClr>
              <a:buSzPts val="1700"/>
              <a:buChar char="●"/>
            </a:pPr>
            <a:r>
              <a:rPr lang="en" sz="1700">
                <a:solidFill>
                  <a:schemeClr val="dk1"/>
                </a:solidFill>
              </a:rPr>
              <a:t>For summery ----Actually rewrite the story /  poem in short in your own words. </a:t>
            </a:r>
            <a:endParaRPr sz="1700">
              <a:solidFill>
                <a:schemeClr val="dk1"/>
              </a:solidFill>
            </a:endParaRPr>
          </a:p>
          <a:p>
            <a:pPr indent="-336550" lvl="0" marL="914400" rtl="0" algn="l">
              <a:lnSpc>
                <a:spcPct val="115000"/>
              </a:lnSpc>
              <a:spcBef>
                <a:spcPts val="0"/>
              </a:spcBef>
              <a:spcAft>
                <a:spcPts val="0"/>
              </a:spcAft>
              <a:buClr>
                <a:schemeClr val="dk1"/>
              </a:buClr>
              <a:buSzPts val="1700"/>
              <a:buChar char="●"/>
            </a:pPr>
            <a:r>
              <a:rPr lang="en" sz="1700">
                <a:solidFill>
                  <a:schemeClr val="dk1"/>
                </a:solidFill>
              </a:rPr>
              <a:t>For theme  right the hidden opinion or message of the poem/ or story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For summery we can start like this: </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 This is the poem/ passage which has been discussed about --------/ </a:t>
            </a:r>
            <a:endParaRPr sz="1700">
              <a:solidFill>
                <a:schemeClr val="dk1"/>
              </a:solidFill>
            </a:endParaRPr>
          </a:p>
          <a:p>
            <a:pPr indent="457200" lvl="0" marL="0" rtl="0" algn="l">
              <a:lnSpc>
                <a:spcPct val="115000"/>
              </a:lnSpc>
              <a:spcBef>
                <a:spcPts val="0"/>
              </a:spcBef>
              <a:spcAft>
                <a:spcPts val="0"/>
              </a:spcAft>
              <a:buNone/>
            </a:pPr>
            <a:r>
              <a:rPr lang="en" sz="1700">
                <a:solidFill>
                  <a:schemeClr val="dk1"/>
                </a:solidFill>
              </a:rPr>
              <a:t>The speaker says that ---- </a:t>
            </a:r>
            <a:endParaRPr sz="1700">
              <a:solidFill>
                <a:schemeClr val="dk1"/>
              </a:solidFill>
            </a:endParaRPr>
          </a:p>
          <a:p>
            <a:pPr indent="457200" lvl="0" marL="0" rtl="0" algn="l">
              <a:lnSpc>
                <a:spcPct val="115000"/>
              </a:lnSpc>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For theme we can start like this </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In this poem / story we find / notice that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nvSpPr>
        <p:spPr>
          <a:xfrm>
            <a:off x="0" y="0"/>
            <a:ext cx="8715900" cy="4593000"/>
          </a:xfrm>
          <a:prstGeom prst="rect">
            <a:avLst/>
          </a:prstGeom>
          <a:noFill/>
          <a:ln>
            <a:noFill/>
          </a:ln>
        </p:spPr>
        <p:txBody>
          <a:bodyPr anchorCtr="0" anchor="t" bIns="91425" lIns="91425" spcFirstLastPara="1" rIns="91425" wrap="square" tIns="91425">
            <a:noAutofit/>
          </a:bodyPr>
          <a:lstStyle/>
          <a:p>
            <a:pPr indent="-283210" lvl="0" marL="279400" rtl="0" algn="just">
              <a:lnSpc>
                <a:spcPct val="90000"/>
              </a:lnSpc>
              <a:spcBef>
                <a:spcPts val="100"/>
              </a:spcBef>
              <a:spcAft>
                <a:spcPts val="0"/>
              </a:spcAft>
              <a:buNone/>
            </a:pPr>
            <a:r>
              <a:rPr b="1" lang="en" sz="1900">
                <a:solidFill>
                  <a:schemeClr val="dk1"/>
                </a:solidFill>
                <a:latin typeface="Bookman"/>
                <a:ea typeface="Bookman"/>
                <a:cs typeface="Bookman"/>
                <a:sym typeface="Bookman"/>
              </a:rPr>
              <a:t>11.	Write down the theme of the following poem.  (Not more than 50 words) 	8 </a:t>
            </a:r>
            <a:r>
              <a:rPr lang="en" sz="1900">
                <a:solidFill>
                  <a:schemeClr val="dk1"/>
                </a:solidFill>
                <a:latin typeface="Bookman"/>
                <a:ea typeface="Bookman"/>
                <a:cs typeface="Bookman"/>
                <a:sym typeface="Bookman"/>
              </a:rPr>
              <a:t>                         </a:t>
            </a:r>
            <a:r>
              <a:rPr b="1" lang="en" sz="1900">
                <a:solidFill>
                  <a:schemeClr val="dk1"/>
                </a:solidFill>
                <a:latin typeface="Bookman"/>
                <a:ea typeface="Bookman"/>
                <a:cs typeface="Bookman"/>
                <a:sym typeface="Bookman"/>
              </a:rPr>
              <a:t>		[Unit–10; Lesson–2(2–B)]</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Hold fast to dreams</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For if dreams die</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Life is a broken-winged bird</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That cannot fly.</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Hold fast to dreams</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For when dreams go</a:t>
            </a:r>
            <a:endParaRPr sz="1900">
              <a:solidFill>
                <a:schemeClr val="dk1"/>
              </a:solidFill>
              <a:latin typeface="Bookman"/>
              <a:ea typeface="Bookman"/>
              <a:cs typeface="Bookman"/>
              <a:sym typeface="Bookman"/>
            </a:endParaRPr>
          </a:p>
          <a:p>
            <a:pPr indent="-283210" lvl="0" marL="571500" rtl="0" algn="just">
              <a:lnSpc>
                <a:spcPct val="90000"/>
              </a:lnSpc>
              <a:spcBef>
                <a:spcPts val="100"/>
              </a:spcBef>
              <a:spcAft>
                <a:spcPts val="0"/>
              </a:spcAft>
              <a:buNone/>
            </a:pPr>
            <a:r>
              <a:rPr lang="en" sz="1900">
                <a:solidFill>
                  <a:schemeClr val="dk1"/>
                </a:solidFill>
                <a:latin typeface="Bookman"/>
                <a:ea typeface="Bookman"/>
                <a:cs typeface="Bookman"/>
                <a:sym typeface="Bookman"/>
              </a:rPr>
              <a:t>Life is a barren field </a:t>
            </a:r>
            <a:endParaRPr sz="1900">
              <a:solidFill>
                <a:schemeClr val="dk1"/>
              </a:solidFill>
              <a:latin typeface="Bookman"/>
              <a:ea typeface="Bookman"/>
              <a:cs typeface="Bookman"/>
              <a:sym typeface="Bookman"/>
            </a:endParaRPr>
          </a:p>
          <a:p>
            <a:pPr indent="-283210" lvl="0" marL="575945" rtl="0" algn="just">
              <a:lnSpc>
                <a:spcPct val="95000"/>
              </a:lnSpc>
              <a:spcBef>
                <a:spcPts val="100"/>
              </a:spcBef>
              <a:spcAft>
                <a:spcPts val="0"/>
              </a:spcAft>
              <a:buNone/>
            </a:pPr>
            <a:r>
              <a:rPr lang="en" sz="1900">
                <a:solidFill>
                  <a:schemeClr val="dk1"/>
                </a:solidFill>
                <a:latin typeface="Bookman"/>
                <a:ea typeface="Bookman"/>
                <a:cs typeface="Bookman"/>
                <a:sym typeface="Bookman"/>
              </a:rPr>
              <a:t>Frozen with snow.</a:t>
            </a:r>
            <a:endParaRPr sz="1900">
              <a:solidFill>
                <a:schemeClr val="dk1"/>
              </a:solidFill>
              <a:latin typeface="Bookman"/>
              <a:ea typeface="Bookman"/>
              <a:cs typeface="Bookman"/>
              <a:sym typeface="Bookman"/>
            </a:endParaRPr>
          </a:p>
          <a:p>
            <a:pPr indent="-283210" lvl="0" marL="575945" rtl="0" algn="just">
              <a:lnSpc>
                <a:spcPct val="95000"/>
              </a:lnSpc>
              <a:spcBef>
                <a:spcPts val="500"/>
              </a:spcBef>
              <a:spcAft>
                <a:spcPts val="0"/>
              </a:spcAft>
              <a:buNone/>
            </a:pPr>
            <a:r>
              <a:t/>
            </a:r>
            <a:endParaRPr sz="1900">
              <a:solidFill>
                <a:schemeClr val="dk1"/>
              </a:solidFill>
              <a:latin typeface="Bookman"/>
              <a:ea typeface="Bookman"/>
              <a:cs typeface="Bookman"/>
              <a:sym typeface="Bookman"/>
            </a:endParaRPr>
          </a:p>
          <a:p>
            <a:pPr indent="-283210" lvl="0" marL="575945" rtl="0" algn="just">
              <a:lnSpc>
                <a:spcPct val="95000"/>
              </a:lnSpc>
              <a:spcBef>
                <a:spcPts val="500"/>
              </a:spcBef>
              <a:spcAft>
                <a:spcPts val="500"/>
              </a:spcAft>
              <a:buNone/>
            </a:pPr>
            <a:r>
              <a:rPr lang="en" sz="1900">
                <a:solidFill>
                  <a:schemeClr val="dk1"/>
                </a:solidFill>
                <a:latin typeface="Bookman"/>
                <a:ea typeface="Bookman"/>
                <a:cs typeface="Bookman"/>
                <a:sym typeface="Bookman"/>
              </a:rPr>
              <a:t>                                             	   By- Lagston Hughes</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nvSpPr>
        <p:spPr>
          <a:xfrm>
            <a:off x="188000" y="3639400"/>
            <a:ext cx="9038100" cy="913200"/>
          </a:xfrm>
          <a:prstGeom prst="rect">
            <a:avLst/>
          </a:prstGeom>
          <a:noFill/>
          <a:ln>
            <a:noFill/>
          </a:ln>
        </p:spPr>
        <p:txBody>
          <a:bodyPr anchorCtr="0" anchor="t" bIns="91425" lIns="91425" spcFirstLastPara="1" rIns="91425" wrap="square" tIns="91425">
            <a:noAutofit/>
          </a:bodyPr>
          <a:lstStyle/>
          <a:p>
            <a:pPr indent="-283210" lvl="0" marL="575945" rtl="0" algn="just">
              <a:lnSpc>
                <a:spcPct val="95000"/>
              </a:lnSpc>
              <a:spcBef>
                <a:spcPts val="100"/>
              </a:spcBef>
              <a:spcAft>
                <a:spcPts val="500"/>
              </a:spcAft>
              <a:buNone/>
            </a:pPr>
            <a:r>
              <a:rPr b="1" lang="en" sz="2450">
                <a:solidFill>
                  <a:srgbClr val="202122"/>
                </a:solidFill>
                <a:highlight>
                  <a:srgbClr val="FFFFFF"/>
                </a:highlight>
              </a:rPr>
              <a:t>James Mercer Langston Hughes</a:t>
            </a:r>
            <a:r>
              <a:rPr lang="en" sz="2450">
                <a:solidFill>
                  <a:srgbClr val="202122"/>
                </a:solidFill>
                <a:highlight>
                  <a:srgbClr val="FFFFFF"/>
                </a:highlight>
              </a:rPr>
              <a:t> (February 1, 1901– May 22, 1967) was an American poet, social activist, novelist, playwright, and columnist from </a:t>
            </a:r>
            <a:r>
              <a:rPr lang="en" sz="2450">
                <a:solidFill>
                  <a:srgbClr val="0B0080"/>
                </a:solidFill>
                <a:highlight>
                  <a:srgbClr val="FFFFFF"/>
                </a:highlight>
                <a:uFill>
                  <a:noFill/>
                </a:uFill>
                <a:hlinkClick r:id="rId3">
                  <a:extLst>
                    <a:ext uri="{A12FA001-AC4F-418D-AE19-62706E023703}">
                      <ahyp:hlinkClr val="tx"/>
                    </a:ext>
                  </a:extLst>
                </a:hlinkClick>
              </a:rPr>
              <a:t>Joplin, Missouri</a:t>
            </a:r>
            <a:r>
              <a:rPr lang="en" sz="2450">
                <a:solidFill>
                  <a:srgbClr val="202122"/>
                </a:solidFill>
                <a:highlight>
                  <a:srgbClr val="FFFFFF"/>
                </a:highlight>
              </a:rPr>
              <a:t>.</a:t>
            </a:r>
            <a:endParaRPr sz="2400">
              <a:solidFill>
                <a:schemeClr val="dk1"/>
              </a:solidFill>
              <a:latin typeface="Bookman"/>
              <a:ea typeface="Bookman"/>
              <a:cs typeface="Bookman"/>
              <a:sym typeface="Bookman"/>
            </a:endParaRPr>
          </a:p>
        </p:txBody>
      </p:sp>
      <p:pic>
        <p:nvPicPr>
          <p:cNvPr id="81" name="Google Shape;81;p18"/>
          <p:cNvPicPr preferRelativeResize="0"/>
          <p:nvPr/>
        </p:nvPicPr>
        <p:blipFill>
          <a:blip r:embed="rId4">
            <a:alphaModFix/>
          </a:blip>
          <a:stretch>
            <a:fillRect/>
          </a:stretch>
        </p:blipFill>
        <p:spPr>
          <a:xfrm>
            <a:off x="2988200" y="152400"/>
            <a:ext cx="3472400" cy="3486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nvSpPr>
        <p:spPr>
          <a:xfrm>
            <a:off x="0" y="0"/>
            <a:ext cx="9024600" cy="3000000"/>
          </a:xfrm>
          <a:prstGeom prst="rect">
            <a:avLst/>
          </a:prstGeom>
          <a:noFill/>
          <a:ln>
            <a:noFill/>
          </a:ln>
        </p:spPr>
        <p:txBody>
          <a:bodyPr anchorCtr="0" anchor="t" bIns="91425" lIns="91425" spcFirstLastPara="1" rIns="91425" wrap="square" tIns="91425">
            <a:noAutofit/>
          </a:bodyPr>
          <a:lstStyle/>
          <a:p>
            <a:pPr indent="-283210" lvl="0" marL="575945" rtl="0" algn="just">
              <a:lnSpc>
                <a:spcPct val="95000"/>
              </a:lnSpc>
              <a:spcBef>
                <a:spcPts val="100"/>
              </a:spcBef>
              <a:spcAft>
                <a:spcPts val="0"/>
              </a:spcAft>
              <a:buNone/>
            </a:pPr>
            <a:r>
              <a:rPr b="1" lang="en" sz="2700">
                <a:solidFill>
                  <a:srgbClr val="222222"/>
                </a:solidFill>
                <a:highlight>
                  <a:srgbClr val="FFFFFF"/>
                </a:highlight>
              </a:rPr>
              <a:t>Theme of the poem 'Dreams by Langston Hughes'</a:t>
            </a:r>
            <a:endParaRPr b="1" sz="2700">
              <a:solidFill>
                <a:srgbClr val="222222"/>
              </a:solidFill>
              <a:highlight>
                <a:srgbClr val="FFFFFF"/>
              </a:highlight>
            </a:endParaRPr>
          </a:p>
          <a:p>
            <a:pPr indent="-283210" lvl="0" marL="575945" rtl="0" algn="just">
              <a:lnSpc>
                <a:spcPct val="95000"/>
              </a:lnSpc>
              <a:spcBef>
                <a:spcPts val="500"/>
              </a:spcBef>
              <a:spcAft>
                <a:spcPts val="500"/>
              </a:spcAft>
              <a:buNone/>
            </a:pPr>
            <a:r>
              <a:rPr lang="en" sz="2700">
                <a:solidFill>
                  <a:srgbClr val="222222"/>
                </a:solidFill>
                <a:highlight>
                  <a:srgbClr val="FFFFFF"/>
                </a:highlight>
              </a:rPr>
              <a:t>In the poem, the poet has highlighted the importance of dreams in our life. Dreams are very essential to approach in our life. Without dreams life is meaningless. No success can be expected from a life having no dream. Dreamless life is like an unfertile land from where nothing is hoped.</a:t>
            </a:r>
            <a:endParaRPr sz="2700">
              <a:solidFill>
                <a:srgbClr val="222222"/>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0"/>
          <p:cNvSpPr txBox="1"/>
          <p:nvPr/>
        </p:nvSpPr>
        <p:spPr>
          <a:xfrm>
            <a:off x="0" y="0"/>
            <a:ext cx="9078300" cy="5089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600"/>
              </a:spcBef>
              <a:spcAft>
                <a:spcPts val="0"/>
              </a:spcAft>
              <a:buNone/>
            </a:pPr>
            <a:r>
              <a:rPr b="1" lang="en" sz="1900">
                <a:solidFill>
                  <a:srgbClr val="222222"/>
                </a:solidFill>
                <a:highlight>
                  <a:srgbClr val="FFFFFF"/>
                </a:highlight>
              </a:rPr>
              <a:t>Summary of the poem 'Dreams' by Langston Hughes : </a:t>
            </a:r>
            <a:endParaRPr b="1" sz="1900">
              <a:solidFill>
                <a:srgbClr val="222222"/>
              </a:solidFill>
              <a:highlight>
                <a:srgbClr val="FFFFFF"/>
              </a:highlight>
            </a:endParaRPr>
          </a:p>
          <a:p>
            <a:pPr indent="0" lvl="0" marL="0" rtl="0" algn="just">
              <a:lnSpc>
                <a:spcPct val="150000"/>
              </a:lnSpc>
              <a:spcBef>
                <a:spcPts val="600"/>
              </a:spcBef>
              <a:spcAft>
                <a:spcPts val="0"/>
              </a:spcAft>
              <a:buNone/>
            </a:pPr>
            <a:r>
              <a:rPr b="1" lang="en" sz="1900">
                <a:solidFill>
                  <a:srgbClr val="222222"/>
                </a:solidFill>
                <a:highlight>
                  <a:srgbClr val="FFFFFF"/>
                </a:highlight>
              </a:rPr>
              <a:t>Summary : </a:t>
            </a:r>
            <a:r>
              <a:rPr lang="en" sz="1900">
                <a:solidFill>
                  <a:srgbClr val="222222"/>
                </a:solidFill>
                <a:highlight>
                  <a:srgbClr val="FFFFFF"/>
                </a:highlight>
              </a:rPr>
              <a:t>The word dreams in the poem is personified. The life of dreams stands in contrast to the death images that follow. It is the figurative language that gives the poem power. The personification and imagery has been alluded to. Each stanza of the poem contains a metaphor. In the first stanza, life without dream is compared to a broken-winged bird. A broken-winged bird's life is meaningless and has no purpose. In the same way, a life without dreams has no purpose. The second stanza compares a life without dreams to a barren field frozen with snow. A field is created for the purpose of providing life. A barren field does not fulfill its purpose. Similarly a life is created to give and provide life to others A life without dreams is nothing</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nvSpPr>
        <p:spPr>
          <a:xfrm>
            <a:off x="0" y="0"/>
            <a:ext cx="8863500" cy="3827400"/>
          </a:xfrm>
          <a:prstGeom prst="rect">
            <a:avLst/>
          </a:prstGeom>
          <a:noFill/>
          <a:ln>
            <a:noFill/>
          </a:ln>
        </p:spPr>
        <p:txBody>
          <a:bodyPr anchorCtr="0" anchor="t" bIns="91425" lIns="91425" spcFirstLastPara="1" rIns="91425" wrap="square" tIns="91425">
            <a:noAutofit/>
          </a:bodyPr>
          <a:lstStyle/>
          <a:p>
            <a:pPr indent="-283210" lvl="0" marL="283210" rtl="0" algn="just">
              <a:lnSpc>
                <a:spcPct val="90000"/>
              </a:lnSpc>
              <a:spcBef>
                <a:spcPts val="100"/>
              </a:spcBef>
              <a:spcAft>
                <a:spcPts val="0"/>
              </a:spcAft>
              <a:buNone/>
            </a:pPr>
            <a:r>
              <a:rPr b="1" lang="en" sz="2000">
                <a:solidFill>
                  <a:schemeClr val="dk1"/>
                </a:solidFill>
                <a:latin typeface="Bookman"/>
                <a:ea typeface="Bookman"/>
                <a:cs typeface="Bookman"/>
                <a:sym typeface="Bookman"/>
              </a:rPr>
              <a:t>11.	Write down the theme of the following poem. (Not more than 50 words)	8</a:t>
            </a:r>
            <a:endParaRPr sz="2000">
              <a:solidFill>
                <a:schemeClr val="dk1"/>
              </a:solidFill>
              <a:latin typeface="Bookman"/>
              <a:ea typeface="Bookman"/>
              <a:cs typeface="Bookman"/>
              <a:sym typeface="Bookman"/>
            </a:endParaRPr>
          </a:p>
          <a:p>
            <a:pPr indent="-279400" lvl="0" marL="279400" rtl="0" algn="just">
              <a:lnSpc>
                <a:spcPct val="90000"/>
              </a:lnSpc>
              <a:spcBef>
                <a:spcPts val="100"/>
              </a:spcBef>
              <a:spcAft>
                <a:spcPts val="0"/>
              </a:spcAft>
              <a:buNone/>
            </a:pPr>
            <a:r>
              <a:rPr lang="en" sz="2000">
                <a:solidFill>
                  <a:schemeClr val="dk1"/>
                </a:solidFill>
                <a:latin typeface="Bookman"/>
                <a:ea typeface="Bookman"/>
                <a:cs typeface="Bookman"/>
                <a:sym typeface="Bookman"/>
              </a:rPr>
              <a:t>		</a:t>
            </a:r>
            <a:r>
              <a:rPr b="1" lang="en" sz="2000">
                <a:solidFill>
                  <a:schemeClr val="dk1"/>
                </a:solidFill>
                <a:latin typeface="Bookman"/>
                <a:ea typeface="Bookman"/>
                <a:cs typeface="Bookman"/>
                <a:sym typeface="Bookman"/>
              </a:rPr>
              <a:t>[Unit–10; Lesson–2(A)]</a:t>
            </a:r>
            <a:endParaRPr b="1" sz="2000">
              <a:solidFill>
                <a:schemeClr val="dk1"/>
              </a:solidFill>
              <a:latin typeface="Bookman"/>
              <a:ea typeface="Bookman"/>
              <a:cs typeface="Bookman"/>
              <a:sym typeface="Bookman"/>
            </a:endParaRPr>
          </a:p>
          <a:p>
            <a:pPr indent="-279400" lvl="0" marL="279400" rtl="0" algn="just">
              <a:lnSpc>
                <a:spcPct val="90000"/>
              </a:lnSpc>
              <a:spcBef>
                <a:spcPts val="100"/>
              </a:spcBef>
              <a:spcAft>
                <a:spcPts val="0"/>
              </a:spcAft>
              <a:buNone/>
            </a:pPr>
            <a:r>
              <a:t/>
            </a:r>
            <a:endParaRPr b="1" sz="2000">
              <a:solidFill>
                <a:schemeClr val="dk1"/>
              </a:solidFill>
              <a:latin typeface="Bookman"/>
              <a:ea typeface="Bookman"/>
              <a:cs typeface="Bookman"/>
              <a:sym typeface="Bookman"/>
            </a:endParaRPr>
          </a:p>
          <a:p>
            <a:pPr indent="-279400" lvl="0" marL="279400" rtl="0" algn="just">
              <a:lnSpc>
                <a:spcPct val="90000"/>
              </a:lnSpc>
              <a:spcBef>
                <a:spcPts val="100"/>
              </a:spcBef>
              <a:spcAft>
                <a:spcPts val="0"/>
              </a:spcAft>
              <a:buNone/>
            </a:pPr>
            <a:r>
              <a:t/>
            </a:r>
            <a:endParaRPr b="1" sz="2000">
              <a:solidFill>
                <a:schemeClr val="dk1"/>
              </a:solidFill>
              <a:latin typeface="Bookman"/>
              <a:ea typeface="Bookman"/>
              <a:cs typeface="Bookman"/>
              <a:sym typeface="Bookman"/>
            </a:endParaRPr>
          </a:p>
          <a:p>
            <a:pPr indent="0" lvl="0" marL="279400" rtl="0" algn="just">
              <a:lnSpc>
                <a:spcPct val="90000"/>
              </a:lnSpc>
              <a:spcBef>
                <a:spcPts val="100"/>
              </a:spcBef>
              <a:spcAft>
                <a:spcPts val="0"/>
              </a:spcAft>
              <a:buNone/>
            </a:pPr>
            <a:r>
              <a:rPr lang="en" sz="2000">
                <a:solidFill>
                  <a:schemeClr val="dk1"/>
                </a:solidFill>
                <a:latin typeface="Bookman"/>
                <a:ea typeface="Bookman"/>
                <a:cs typeface="Bookman"/>
                <a:sym typeface="Bookman"/>
              </a:rPr>
              <a:t>All people dream, but not equally.</a:t>
            </a:r>
            <a:endParaRPr sz="2000">
              <a:solidFill>
                <a:schemeClr val="dk1"/>
              </a:solidFill>
              <a:latin typeface="Bookman"/>
              <a:ea typeface="Bookman"/>
              <a:cs typeface="Bookman"/>
              <a:sym typeface="Bookman"/>
            </a:endParaRPr>
          </a:p>
          <a:p>
            <a:pPr indent="0" lvl="0" marL="279400" rtl="0" algn="just">
              <a:lnSpc>
                <a:spcPct val="90000"/>
              </a:lnSpc>
              <a:spcBef>
                <a:spcPts val="100"/>
              </a:spcBef>
              <a:spcAft>
                <a:spcPts val="0"/>
              </a:spcAft>
              <a:buNone/>
            </a:pPr>
            <a:r>
              <a:rPr lang="en" sz="2000">
                <a:solidFill>
                  <a:schemeClr val="dk1"/>
                </a:solidFill>
                <a:latin typeface="Bookman"/>
                <a:ea typeface="Bookman"/>
                <a:cs typeface="Bookman"/>
                <a:sym typeface="Bookman"/>
              </a:rPr>
              <a:t>Those who dream by night in the dusty recesses of their mind,</a:t>
            </a:r>
            <a:endParaRPr sz="2000">
              <a:solidFill>
                <a:schemeClr val="dk1"/>
              </a:solidFill>
              <a:latin typeface="Bookman"/>
              <a:ea typeface="Bookman"/>
              <a:cs typeface="Bookman"/>
              <a:sym typeface="Bookman"/>
            </a:endParaRPr>
          </a:p>
          <a:p>
            <a:pPr indent="0" lvl="0" marL="279400" rtl="0" algn="just">
              <a:lnSpc>
                <a:spcPct val="90000"/>
              </a:lnSpc>
              <a:spcBef>
                <a:spcPts val="100"/>
              </a:spcBef>
              <a:spcAft>
                <a:spcPts val="0"/>
              </a:spcAft>
              <a:buNone/>
            </a:pPr>
            <a:r>
              <a:rPr lang="en" sz="2000">
                <a:solidFill>
                  <a:schemeClr val="dk1"/>
                </a:solidFill>
                <a:latin typeface="Bookman"/>
                <a:ea typeface="Bookman"/>
                <a:cs typeface="Bookman"/>
                <a:sym typeface="Bookman"/>
              </a:rPr>
              <a:t>Wake in the morning to find that it was vanity.</a:t>
            </a:r>
            <a:endParaRPr sz="2000">
              <a:solidFill>
                <a:schemeClr val="dk1"/>
              </a:solidFill>
              <a:latin typeface="Bookman"/>
              <a:ea typeface="Bookman"/>
              <a:cs typeface="Bookman"/>
              <a:sym typeface="Bookman"/>
            </a:endParaRPr>
          </a:p>
          <a:p>
            <a:pPr indent="0" lvl="0" marL="283210" rtl="0" algn="just">
              <a:lnSpc>
                <a:spcPct val="90000"/>
              </a:lnSpc>
              <a:spcBef>
                <a:spcPts val="100"/>
              </a:spcBef>
              <a:spcAft>
                <a:spcPts val="0"/>
              </a:spcAft>
              <a:buNone/>
            </a:pPr>
            <a:r>
              <a:rPr lang="en" sz="2000">
                <a:solidFill>
                  <a:schemeClr val="dk1"/>
                </a:solidFill>
                <a:latin typeface="Bookman"/>
                <a:ea typeface="Bookman"/>
                <a:cs typeface="Bookman"/>
                <a:sym typeface="Bookman"/>
              </a:rPr>
              <a:t>But the dreamers of the day are dangerous people,</a:t>
            </a:r>
            <a:endParaRPr sz="2000">
              <a:solidFill>
                <a:schemeClr val="dk1"/>
              </a:solidFill>
              <a:latin typeface="Bookman"/>
              <a:ea typeface="Bookman"/>
              <a:cs typeface="Bookman"/>
              <a:sym typeface="Bookman"/>
            </a:endParaRPr>
          </a:p>
          <a:p>
            <a:pPr indent="0" lvl="0" marL="279400" rtl="0" algn="just">
              <a:lnSpc>
                <a:spcPct val="90000"/>
              </a:lnSpc>
              <a:spcBef>
                <a:spcPts val="100"/>
              </a:spcBef>
              <a:spcAft>
                <a:spcPts val="0"/>
              </a:spcAft>
              <a:buNone/>
            </a:pPr>
            <a:r>
              <a:rPr lang="en" sz="2000">
                <a:solidFill>
                  <a:schemeClr val="dk1"/>
                </a:solidFill>
                <a:latin typeface="Bookman"/>
                <a:ea typeface="Bookman"/>
                <a:cs typeface="Bookman"/>
                <a:sym typeface="Bookman"/>
              </a:rPr>
              <a:t>For they dream their dreams with open eyes,</a:t>
            </a:r>
            <a:endParaRPr sz="2000">
              <a:solidFill>
                <a:schemeClr val="dk1"/>
              </a:solidFill>
              <a:latin typeface="Bookman"/>
              <a:ea typeface="Bookman"/>
              <a:cs typeface="Bookman"/>
              <a:sym typeface="Bookman"/>
            </a:endParaRPr>
          </a:p>
          <a:p>
            <a:pPr indent="0" lvl="0" marL="283210" rtl="0" algn="just">
              <a:lnSpc>
                <a:spcPct val="90000"/>
              </a:lnSpc>
              <a:spcBef>
                <a:spcPts val="100"/>
              </a:spcBef>
              <a:spcAft>
                <a:spcPts val="0"/>
              </a:spcAft>
              <a:buNone/>
            </a:pPr>
            <a:r>
              <a:rPr lang="en" sz="2000">
                <a:solidFill>
                  <a:schemeClr val="dk1"/>
                </a:solidFill>
                <a:latin typeface="Bookman"/>
                <a:ea typeface="Bookman"/>
                <a:cs typeface="Bookman"/>
                <a:sym typeface="Bookman"/>
              </a:rPr>
              <a:t>And make them come true.</a:t>
            </a:r>
            <a:endParaRPr sz="2000">
              <a:solidFill>
                <a:schemeClr val="dk1"/>
              </a:solidFill>
              <a:latin typeface="Bookman"/>
              <a:ea typeface="Bookman"/>
              <a:cs typeface="Bookman"/>
              <a:sym typeface="Bookman"/>
            </a:endParaRPr>
          </a:p>
          <a:p>
            <a:pPr indent="0" lvl="0" marL="283210" rtl="0" algn="just">
              <a:lnSpc>
                <a:spcPct val="90000"/>
              </a:lnSpc>
              <a:spcBef>
                <a:spcPts val="500"/>
              </a:spcBef>
              <a:spcAft>
                <a:spcPts val="0"/>
              </a:spcAft>
              <a:buNone/>
            </a:pPr>
            <a:r>
              <a:t/>
            </a:r>
            <a:endParaRPr sz="2000">
              <a:solidFill>
                <a:schemeClr val="dk1"/>
              </a:solidFill>
              <a:latin typeface="Bookman"/>
              <a:ea typeface="Bookman"/>
              <a:cs typeface="Bookman"/>
              <a:sym typeface="Bookman"/>
            </a:endParaRPr>
          </a:p>
          <a:p>
            <a:pPr indent="0" lvl="0" marL="283210" rtl="0" algn="just">
              <a:lnSpc>
                <a:spcPct val="90000"/>
              </a:lnSpc>
              <a:spcBef>
                <a:spcPts val="500"/>
              </a:spcBef>
              <a:spcAft>
                <a:spcPts val="500"/>
              </a:spcAft>
              <a:buNone/>
            </a:pPr>
            <a:r>
              <a:rPr lang="en" sz="2000">
                <a:solidFill>
                  <a:schemeClr val="dk1"/>
                </a:solidFill>
                <a:latin typeface="Bookman"/>
                <a:ea typeface="Bookman"/>
                <a:cs typeface="Bookman"/>
                <a:sym typeface="Bookman"/>
              </a:rPr>
              <a:t>	By- D. H. Lawrence </a:t>
            </a:r>
            <a:endParaRPr sz="2000">
              <a:solidFill>
                <a:schemeClr val="dk1"/>
              </a:solidFill>
              <a:latin typeface="Bookman"/>
              <a:ea typeface="Bookman"/>
              <a:cs typeface="Bookman"/>
              <a:sym typeface="Book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