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17D78-14F9-E891-2B92-807F774EB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EF70B1-B304-8B50-0845-011FD36873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2027A-56E8-79BF-5C25-8A7D6CB5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971B-96E1-4F14-A61C-40A85EF66D33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5C391-77B3-1F7C-8762-13A180A41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E288C-EF1B-0829-BFD0-E1E6540E9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2BE9-62CE-4AD1-B86C-4CEFB42A8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33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790CC-39A9-9CC0-EDB1-F888C27A0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9153A0-B1C5-3F61-43D0-19639ED19F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E01BD-CA72-B2D4-3CE8-AB368A06C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971B-96E1-4F14-A61C-40A85EF66D33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364E3-1A57-8432-6890-948C6A807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D01E4-2B8C-03A0-DD7F-0F085C8C0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2BE9-62CE-4AD1-B86C-4CEFB42A8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55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668E0A-6BC0-867F-52B2-B0369B8E97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BFBBB7-438D-E177-5FA9-36B8B2E7EC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23D7E-4ACE-345C-3FC7-022984F3C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971B-96E1-4F14-A61C-40A85EF66D33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AA981-A548-094E-D606-159D06A6A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BC355-4DD2-997B-53BD-A8D3E8059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2BE9-62CE-4AD1-B86C-4CEFB42A8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44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BA1CD-5758-13D1-8AD1-550D20A81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0AEEB-C3E4-F727-B5D8-D737C4BCF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341AF-39BC-F3BE-B052-210861F37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971B-96E1-4F14-A61C-40A85EF66D33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0FCBF-65BD-5960-5DB3-049CDBD57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3564E-E5DB-CDA2-E677-D24BC4D76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2BE9-62CE-4AD1-B86C-4CEFB42A8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0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D9C3A-1309-EB9C-7711-496FCF316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26DAC-AF9B-33FE-9468-1139E7521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AD496-5AEA-CA9C-5AB4-52A22FE8A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971B-96E1-4F14-A61C-40A85EF66D33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966D3-DC35-D5A2-44BB-3E3F4ED83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C8DE4-4650-74A5-9942-2E33D69D2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2BE9-62CE-4AD1-B86C-4CEFB42A8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2242D-49D7-52B2-7831-D5FD8791C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19A45-7F53-3AF8-9843-1EF2AB468C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C74AC6-B100-C5AE-DFDD-4EC225B3E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37E4B-4039-88E8-43CE-0E10C7C44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971B-96E1-4F14-A61C-40A85EF66D33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7F28FB-63EF-FEBE-A249-B805A4CBF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47917-1FAE-C95F-9ECF-3B3A220FB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2BE9-62CE-4AD1-B86C-4CEFB42A8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51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9F992-39CC-58CF-26F9-34E39CECC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2022F9-4D5B-3D50-0C13-02226052A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B9F1E8-F983-2B82-D803-2DB6FD540D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63AFB2-1504-6D05-ABE9-4B7EF41D5F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228FFF-1810-3EBE-D383-69DB146D9E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A8088B-2722-7DAE-6D1D-8F2D26721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971B-96E1-4F14-A61C-40A85EF66D33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4D3F11-1E0E-CE81-2F6F-9D5F41271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E96976-8E3C-0D99-86A1-F9FD81EEE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2BE9-62CE-4AD1-B86C-4CEFB42A8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79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6D978-AE69-6884-C262-C59F3C2D3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FE7CA7-FBC2-EB15-A8CC-2E9638F24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971B-96E1-4F14-A61C-40A85EF66D33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3B75F8-8242-14D1-354C-1DA6E7440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949EC2-F609-B246-B19A-023108C1F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2BE9-62CE-4AD1-B86C-4CEFB42A8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42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D4400A-5C85-7826-BA8C-26A05858F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971B-96E1-4F14-A61C-40A85EF66D33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4ADB47-5081-4309-7914-32853BAFB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6FA82-9C21-2628-EE8B-63CB50016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2BE9-62CE-4AD1-B86C-4CEFB42A8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7A61F-C396-C042-4089-8F553EB28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D281A-68F0-E049-EDBF-4848C635D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DE8201-027E-6605-B7DF-78C49A362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AEA14F-F08C-C750-0607-F567948A6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971B-96E1-4F14-A61C-40A85EF66D33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1BFD97-5102-62A0-F832-F7A23D319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F879A-E40F-40C3-F693-157E4E5C6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2BE9-62CE-4AD1-B86C-4CEFB42A8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06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9E2E1-5436-B97E-A42A-7E7013571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375918-8397-1550-680F-02624C6D7B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7540D7-74F6-4523-7745-6A7919D75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675B42-22AD-944F-2145-D9C883A10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971B-96E1-4F14-A61C-40A85EF66D33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26D45-7FA4-CE69-A21C-27E606547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367A55-1D40-68DD-E8B6-94D98F2C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2BE9-62CE-4AD1-B86C-4CEFB42A8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99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096314-70ED-42B2-CDD2-DF5EE05D0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8E4AD9-9BBE-8530-DF97-887FC9AD9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CEE8D-EBBC-E7D6-F3DE-AE8176C71E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9971B-96E1-4F14-A61C-40A85EF66D33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B01B3-277C-369F-02F3-4738A52A29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1AD0C-0400-8AB4-B1A2-6F6AD6464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72BE9-62CE-4AD1-B86C-4CEFB42A8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60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B5E8497-4D5D-11D2-F1FF-9F08E18AF3DD}"/>
              </a:ext>
            </a:extLst>
          </p:cNvPr>
          <p:cNvSpPr txBox="1"/>
          <p:nvPr/>
        </p:nvSpPr>
        <p:spPr>
          <a:xfrm>
            <a:off x="1502306" y="2551837"/>
            <a:ext cx="918738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Removing Noise and Artifacts </a:t>
            </a:r>
          </a:p>
          <a:p>
            <a:pPr algn="ctr"/>
            <a:r>
              <a:rPr lang="en-US" sz="5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from ECG Signals</a:t>
            </a:r>
            <a:endParaRPr lang="en-US" sz="54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AE10588-4006-ED04-D7AF-2C9FB741BCF9}"/>
              </a:ext>
            </a:extLst>
          </p:cNvPr>
          <p:cNvCxnSpPr/>
          <p:nvPr/>
        </p:nvCxnSpPr>
        <p:spPr>
          <a:xfrm flipH="1">
            <a:off x="2516333" y="3289461"/>
            <a:ext cx="279471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iamond 7">
            <a:extLst>
              <a:ext uri="{FF2B5EF4-FFF2-40B4-BE49-F238E27FC236}">
                <a16:creationId xmlns:a16="http://schemas.microsoft.com/office/drawing/2014/main" id="{0F0875A3-68C5-0690-E338-1C9EFE08658D}"/>
              </a:ext>
            </a:extLst>
          </p:cNvPr>
          <p:cNvSpPr/>
          <p:nvPr/>
        </p:nvSpPr>
        <p:spPr>
          <a:xfrm>
            <a:off x="5858143" y="3064081"/>
            <a:ext cx="412124" cy="450761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99AD751-F515-D98D-DB6A-F88E6FFD447F}"/>
              </a:ext>
            </a:extLst>
          </p:cNvPr>
          <p:cNvCxnSpPr>
            <a:cxnSpLocks/>
          </p:cNvCxnSpPr>
          <p:nvPr/>
        </p:nvCxnSpPr>
        <p:spPr>
          <a:xfrm>
            <a:off x="6848425" y="3289461"/>
            <a:ext cx="279471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6D7A985-4A4D-8CA9-3AB0-9A4FE14D0FFB}"/>
              </a:ext>
            </a:extLst>
          </p:cNvPr>
          <p:cNvSpPr txBox="1"/>
          <p:nvPr/>
        </p:nvSpPr>
        <p:spPr>
          <a:xfrm>
            <a:off x="2369676" y="4027086"/>
            <a:ext cx="614119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By:</a:t>
            </a:r>
          </a:p>
          <a:p>
            <a:endParaRPr lang="en-GB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	       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Rakibul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Islam</a:t>
            </a: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	        1602146</a:t>
            </a: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Department of ECE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78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238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20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263470-54CE-D442-2B96-2D6D761765EB}"/>
              </a:ext>
            </a:extLst>
          </p:cNvPr>
          <p:cNvSpPr txBox="1"/>
          <p:nvPr/>
        </p:nvSpPr>
        <p:spPr>
          <a:xfrm>
            <a:off x="4407076" y="3075057"/>
            <a:ext cx="33778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ECG?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B9E190-3D4B-7167-ABEF-D4DC16DB2E5D}"/>
              </a:ext>
            </a:extLst>
          </p:cNvPr>
          <p:cNvSpPr txBox="1"/>
          <p:nvPr/>
        </p:nvSpPr>
        <p:spPr>
          <a:xfrm>
            <a:off x="2142834" y="2881909"/>
            <a:ext cx="79063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ECG stands for </a:t>
            </a:r>
            <a:r>
              <a:rPr lang="en-US" sz="4400" i="0" dirty="0">
                <a:solidFill>
                  <a:srgbClr val="212B3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electrocardiogram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5195F8-1355-9958-91FD-E42FF0994104}"/>
              </a:ext>
            </a:extLst>
          </p:cNvPr>
          <p:cNvSpPr txBox="1"/>
          <p:nvPr/>
        </p:nvSpPr>
        <p:spPr>
          <a:xfrm>
            <a:off x="1601019" y="2947705"/>
            <a:ext cx="89899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to capture &amp; monitor heart signal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580F2E-1131-101E-CDD0-BC1CBBB4A4F6}"/>
              </a:ext>
            </a:extLst>
          </p:cNvPr>
          <p:cNvSpPr txBox="1"/>
          <p:nvPr/>
        </p:nvSpPr>
        <p:spPr>
          <a:xfrm>
            <a:off x="1601019" y="4026986"/>
            <a:ext cx="966322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3 different ways an ECG may be done:</a:t>
            </a:r>
          </a:p>
          <a:p>
            <a:pPr marL="1828800" lvl="3" indent="-457200">
              <a:buFont typeface="Wingdings" panose="05000000000000000000" pitchFamily="2" charset="2"/>
              <a:buChar char="q"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resting</a:t>
            </a:r>
          </a:p>
          <a:p>
            <a:pPr marL="1828800" lvl="3" indent="-457200">
              <a:buFont typeface="Wingdings" panose="05000000000000000000" pitchFamily="2" charset="2"/>
              <a:buChar char="q"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a period of time, while wearing a portable ECG</a:t>
            </a:r>
          </a:p>
          <a:p>
            <a:pPr marL="1828800" lvl="3" indent="-457200">
              <a:buFont typeface="Wingdings" panose="05000000000000000000" pitchFamily="2" charset="2"/>
              <a:buChar char="q"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doing exercise.</a:t>
            </a:r>
          </a:p>
        </p:txBody>
      </p:sp>
    </p:spTree>
    <p:extLst>
      <p:ext uri="{BB962C8B-B14F-4D97-AF65-F5344CB8AC3E}">
        <p14:creationId xmlns:p14="http://schemas.microsoft.com/office/powerpoint/2010/main" val="19739420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0664 -0.358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39" y="-1794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0 -0.141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0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091586-D974-63D8-87B0-308BFFE8EEDB}"/>
              </a:ext>
            </a:extLst>
          </p:cNvPr>
          <p:cNvSpPr txBox="1"/>
          <p:nvPr/>
        </p:nvSpPr>
        <p:spPr>
          <a:xfrm>
            <a:off x="3907452" y="3075057"/>
            <a:ext cx="43770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Noise and Artifacts</a:t>
            </a:r>
            <a:endParaRPr lang="en-US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EDADC7-0E2B-2B67-D6CA-6B021BFDF5CD}"/>
              </a:ext>
            </a:extLst>
          </p:cNvPr>
          <p:cNvSpPr txBox="1"/>
          <p:nvPr/>
        </p:nvSpPr>
        <p:spPr>
          <a:xfrm>
            <a:off x="3152727" y="2074783"/>
            <a:ext cx="707116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owerline interference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latin typeface="Times New Roman" panose="02020603050405020304" pitchFamily="18" charset="0"/>
              </a:rPr>
              <a:t> 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uscle artifacts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latin typeface="Times New Roman" panose="02020603050405020304" pitchFamily="18" charset="0"/>
              </a:rPr>
              <a:t> Electrode motion artifacts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latin typeface="Times New Roman" panose="02020603050405020304" pitchFamily="18" charset="0"/>
              </a:rPr>
              <a:t> Baseline wander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latin typeface="Times New Roman" panose="02020603050405020304" pitchFamily="18" charset="0"/>
              </a:rPr>
              <a:t> Patient’s movement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latin typeface="Times New Roman" panose="02020603050405020304" pitchFamily="18" charset="0"/>
              </a:rPr>
              <a:t> Interference from outside sources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197453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7617 -0.35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15" y="-176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091586-D974-63D8-87B0-308BFFE8EEDB}"/>
              </a:ext>
            </a:extLst>
          </p:cNvPr>
          <p:cNvSpPr txBox="1"/>
          <p:nvPr/>
        </p:nvSpPr>
        <p:spPr>
          <a:xfrm>
            <a:off x="3098031" y="3075057"/>
            <a:ext cx="59959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latin typeface="Times New Roman" panose="02020603050405020304" pitchFamily="18" charset="0"/>
              </a:rPr>
              <a:t>Pre-processing Techniques</a:t>
            </a:r>
            <a:endParaRPr lang="en-US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EDADC7-0E2B-2B67-D6CA-6B021BFDF5CD}"/>
              </a:ext>
            </a:extLst>
          </p:cNvPr>
          <p:cNvSpPr txBox="1"/>
          <p:nvPr/>
        </p:nvSpPr>
        <p:spPr>
          <a:xfrm>
            <a:off x="2997983" y="2398341"/>
            <a:ext cx="669927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Baseline wander removal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latin typeface="Times New Roman" panose="02020603050405020304" pitchFamily="18" charset="0"/>
              </a:rPr>
              <a:t> Powerline interference removal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latin typeface="Times New Roman" panose="02020603050405020304" pitchFamily="18" charset="0"/>
              </a:rPr>
              <a:t> Wavelet transform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latin typeface="Times New Roman" panose="02020603050405020304" pitchFamily="18" charset="0"/>
              </a:rPr>
              <a:t> Adaptive filtering</a:t>
            </a:r>
          </a:p>
        </p:txBody>
      </p:sp>
    </p:spTree>
    <p:extLst>
      <p:ext uri="{BB962C8B-B14F-4D97-AF65-F5344CB8AC3E}">
        <p14:creationId xmlns:p14="http://schemas.microsoft.com/office/powerpoint/2010/main" val="35997423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0573 -0.360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86" y="-1803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091586-D974-63D8-87B0-308BFFE8EEDB}"/>
              </a:ext>
            </a:extLst>
          </p:cNvPr>
          <p:cNvSpPr txBox="1"/>
          <p:nvPr/>
        </p:nvSpPr>
        <p:spPr>
          <a:xfrm>
            <a:off x="3882253" y="3075057"/>
            <a:ext cx="44274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latin typeface="Times New Roman" panose="02020603050405020304" pitchFamily="18" charset="0"/>
              </a:rPr>
              <a:t>Wavelet Transform</a:t>
            </a:r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E7CE91-CBD3-BE92-EC2A-5277F4BBE9DE}"/>
              </a:ext>
            </a:extLst>
          </p:cNvPr>
          <p:cNvSpPr txBox="1"/>
          <p:nvPr/>
        </p:nvSpPr>
        <p:spPr>
          <a:xfrm>
            <a:off x="935913" y="1774936"/>
            <a:ext cx="105702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wavelet transform is a convolution of the wavelet function</a:t>
            </a:r>
          </a:p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ψ(t) with the signal x(t). </a:t>
            </a:r>
            <a:r>
              <a:rPr lang="en-GB" sz="3200" dirty="0"/>
              <a:t>The discrete wavelet transform (DWT)</a:t>
            </a:r>
          </a:p>
          <a:p>
            <a:r>
              <a:rPr lang="en-GB" sz="3200" dirty="0"/>
              <a:t>can be written as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1C44AC-29DA-EA05-65F0-1ECC90104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9263" y="3445449"/>
            <a:ext cx="5413473" cy="156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1377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4583 -0.336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92" y="-1682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091586-D974-63D8-87B0-308BFFE8EEDB}"/>
              </a:ext>
            </a:extLst>
          </p:cNvPr>
          <p:cNvSpPr txBox="1"/>
          <p:nvPr/>
        </p:nvSpPr>
        <p:spPr>
          <a:xfrm>
            <a:off x="3882253" y="3075057"/>
            <a:ext cx="44274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latin typeface="Times New Roman" panose="02020603050405020304" pitchFamily="18" charset="0"/>
              </a:rPr>
              <a:t>Wavelet Transform</a:t>
            </a:r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E7CE91-CBD3-BE92-EC2A-5277F4BBE9DE}"/>
              </a:ext>
            </a:extLst>
          </p:cNvPr>
          <p:cNvSpPr txBox="1"/>
          <p:nvPr/>
        </p:nvSpPr>
        <p:spPr>
          <a:xfrm>
            <a:off x="1264514" y="2426026"/>
            <a:ext cx="966296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GB" sz="2800" dirty="0"/>
              <a:t>Adaptive filter essentially minimizes the mean-squared error</a:t>
            </a:r>
          </a:p>
          <a:p>
            <a:pPr algn="just"/>
            <a:r>
              <a:rPr lang="en-GB" sz="2800" dirty="0"/>
              <a:t>between a primary input, which is the noisy ECG, and a reference</a:t>
            </a:r>
          </a:p>
          <a:p>
            <a:pPr algn="just"/>
            <a:r>
              <a:rPr lang="en-GB" sz="2800" dirty="0"/>
              <a:t>input, which is either noise that is correlated in some way with</a:t>
            </a:r>
          </a:p>
          <a:p>
            <a:pPr algn="just"/>
            <a:r>
              <a:rPr lang="en-GB" sz="2800" dirty="0"/>
              <a:t>the noise in the primary input or a signal that is correlated only</a:t>
            </a:r>
          </a:p>
          <a:p>
            <a:pPr algn="just"/>
            <a:r>
              <a:rPr lang="en-GB" sz="2800" dirty="0"/>
              <a:t>with ECG in the primary input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A62FEE-B7E2-70E9-66F8-48145A2A546B}"/>
              </a:ext>
            </a:extLst>
          </p:cNvPr>
          <p:cNvSpPr txBox="1"/>
          <p:nvPr/>
        </p:nvSpPr>
        <p:spPr>
          <a:xfrm>
            <a:off x="987548" y="3605971"/>
            <a:ext cx="102168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filter with a primary input that is an ECG signal s</a:t>
            </a:r>
            <a:r>
              <a:rPr lang="en-GB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additive noise n</a:t>
            </a:r>
            <a:r>
              <a:rPr lang="en-GB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while</a:t>
            </a: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reference input is noise n</a:t>
            </a:r>
            <a:r>
              <a:rPr lang="en-GB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possibly recorded from another generator of</a:t>
            </a: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noise n2 that is correlated in some way with n</a:t>
            </a:r>
            <a:r>
              <a:rPr lang="en-GB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69D51A-F75C-B1B3-CFD5-F7955B1B00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3404" y="4919422"/>
            <a:ext cx="6305186" cy="123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9290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6693 -0.368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46" y="-1844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 -0.1636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19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240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Hasibul Islam</dc:creator>
  <cp:lastModifiedBy>Hasibul Islam</cp:lastModifiedBy>
  <cp:revision>14</cp:revision>
  <dcterms:created xsi:type="dcterms:W3CDTF">2023-12-31T14:25:56Z</dcterms:created>
  <dcterms:modified xsi:type="dcterms:W3CDTF">2023-12-31T16:46:30Z</dcterms:modified>
</cp:coreProperties>
</file>